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theme/themeOverride8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56"/>
  </p:notesMasterIdLst>
  <p:sldIdLst>
    <p:sldId id="256" r:id="rId2"/>
    <p:sldId id="259" r:id="rId3"/>
    <p:sldId id="348" r:id="rId4"/>
    <p:sldId id="288" r:id="rId5"/>
    <p:sldId id="289" r:id="rId6"/>
    <p:sldId id="292" r:id="rId7"/>
    <p:sldId id="294" r:id="rId8"/>
    <p:sldId id="296" r:id="rId9"/>
    <p:sldId id="295" r:id="rId10"/>
    <p:sldId id="300" r:id="rId11"/>
    <p:sldId id="297" r:id="rId12"/>
    <p:sldId id="298" r:id="rId13"/>
    <p:sldId id="299" r:id="rId14"/>
    <p:sldId id="301" r:id="rId15"/>
    <p:sldId id="302" r:id="rId16"/>
    <p:sldId id="303" r:id="rId17"/>
    <p:sldId id="304" r:id="rId18"/>
    <p:sldId id="305" r:id="rId19"/>
    <p:sldId id="307" r:id="rId20"/>
    <p:sldId id="306" r:id="rId21"/>
    <p:sldId id="308" r:id="rId22"/>
    <p:sldId id="312" r:id="rId23"/>
    <p:sldId id="311" r:id="rId24"/>
    <p:sldId id="313" r:id="rId25"/>
    <p:sldId id="310" r:id="rId26"/>
    <p:sldId id="315" r:id="rId27"/>
    <p:sldId id="316" r:id="rId28"/>
    <p:sldId id="317" r:id="rId29"/>
    <p:sldId id="318" r:id="rId30"/>
    <p:sldId id="322" r:id="rId31"/>
    <p:sldId id="327" r:id="rId32"/>
    <p:sldId id="331" r:id="rId33"/>
    <p:sldId id="330" r:id="rId34"/>
    <p:sldId id="332" r:id="rId35"/>
    <p:sldId id="336" r:id="rId36"/>
    <p:sldId id="333" r:id="rId37"/>
    <p:sldId id="337" r:id="rId38"/>
    <p:sldId id="335" r:id="rId39"/>
    <p:sldId id="340" r:id="rId40"/>
    <p:sldId id="339" r:id="rId41"/>
    <p:sldId id="334" r:id="rId42"/>
    <p:sldId id="342" r:id="rId43"/>
    <p:sldId id="341" r:id="rId44"/>
    <p:sldId id="338" r:id="rId45"/>
    <p:sldId id="328" r:id="rId46"/>
    <p:sldId id="343" r:id="rId47"/>
    <p:sldId id="344" r:id="rId48"/>
    <p:sldId id="345" r:id="rId49"/>
    <p:sldId id="346" r:id="rId50"/>
    <p:sldId id="347" r:id="rId51"/>
    <p:sldId id="349" r:id="rId52"/>
    <p:sldId id="350" r:id="rId53"/>
    <p:sldId id="351" r:id="rId54"/>
    <p:sldId id="319" r:id="rId55"/>
  </p:sldIdLst>
  <p:sldSz cx="9144000" cy="6858000" type="screen4x3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0D7E7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Styl jasny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71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ACEK\Desktop\na%20zdrowie\wykresy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ACEK\Desktop\na%20zdrowie\wykresy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ACEK\Desktop\na%20zdrowie\wykresy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ACEK\Desktop\na%20zdrowie\wykresy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ACEK\Desktop\na%20zdrowie\wykresy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ACEK\Desktop\na%20zdrowie\wykresy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ACEK\Desktop\na%20zdrowie\wykresy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D:\seriale\Compressed\na%20zdrowie\wykresy.xlsx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D:\seriale\Compressed\na%20zdrowie\wykresy.xlsx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3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Chcieliby otrzymywać więcej informacji na temat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</a:rPr>
              <a:t>SzPZ</a:t>
            </a: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</c:rich>
      </c:tx>
      <c:layout/>
    </c:title>
    <c:view3D>
      <c:perspective val="30"/>
    </c:view3D>
    <c:plotArea>
      <c:layout/>
      <c:bar3DChart>
        <c:barDir val="col"/>
        <c:grouping val="stacked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Arkusz1!$C$5:$C$8</c:f>
              <c:strCache>
                <c:ptCount val="4"/>
                <c:pt idx="0">
                  <c:v>Nauczyciele</c:v>
                </c:pt>
                <c:pt idx="1">
                  <c:v>Uczniowie</c:v>
                </c:pt>
                <c:pt idx="2">
                  <c:v>Pracownicy Szkoły</c:v>
                </c:pt>
                <c:pt idx="3">
                  <c:v>Rodzice</c:v>
                </c:pt>
              </c:strCache>
            </c:strRef>
          </c:cat>
          <c:val>
            <c:numRef>
              <c:f>Arkusz1!$D$5:$D$8</c:f>
              <c:numCache>
                <c:formatCode>0%</c:formatCode>
                <c:ptCount val="4"/>
                <c:pt idx="0">
                  <c:v>0.54</c:v>
                </c:pt>
                <c:pt idx="1">
                  <c:v>0.69000000000000006</c:v>
                </c:pt>
                <c:pt idx="2">
                  <c:v>0.67000000000000015</c:v>
                </c:pt>
                <c:pt idx="3">
                  <c:v>0.24000000000000002</c:v>
                </c:pt>
              </c:numCache>
            </c:numRef>
          </c:val>
        </c:ser>
        <c:dLbls/>
        <c:gapWidth val="95"/>
        <c:gapDepth val="95"/>
        <c:shape val="box"/>
        <c:axId val="224053120"/>
        <c:axId val="224064256"/>
        <c:axId val="0"/>
      </c:bar3DChart>
      <c:catAx>
        <c:axId val="22405312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-60000000" vert="horz"/>
          <a:lstStyle/>
          <a:p>
            <a:pPr>
              <a:defRPr/>
            </a:pPr>
            <a:endParaRPr lang="pl-PL"/>
          </a:p>
        </c:txPr>
        <c:crossAx val="224064256"/>
        <c:crosses val="autoZero"/>
        <c:auto val="1"/>
        <c:lblAlgn val="ctr"/>
        <c:lblOffset val="100"/>
      </c:catAx>
      <c:valAx>
        <c:axId val="224064256"/>
        <c:scaling>
          <c:orientation val="minMax"/>
          <c:max val="1"/>
        </c:scaling>
        <c:axPos val="l"/>
        <c:majorGridlines/>
        <c:numFmt formatCode="0%" sourceLinked="1"/>
        <c:majorTickMark val="none"/>
        <c:tickLblPos val="nextTo"/>
        <c:txPr>
          <a:bodyPr rot="-60000000" vert="horz"/>
          <a:lstStyle/>
          <a:p>
            <a:pPr>
              <a:defRPr/>
            </a:pPr>
            <a:endParaRPr lang="pl-PL"/>
          </a:p>
        </c:txPr>
        <c:crossAx val="224053120"/>
        <c:crosses val="autoZero"/>
        <c:crossBetween val="between"/>
      </c:valAx>
    </c:plotArea>
    <c:plotVisOnly val="1"/>
    <c:dispBlanksAs val="gap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3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Upowszechnianie koncepcji szkoły promującej zdrowie i znajomość tej koncepcji w społeczności szkolnej i lokalnej</a:t>
            </a:r>
          </a:p>
        </c:rich>
      </c:tx>
      <c:layout/>
    </c:title>
    <c:view3D>
      <c:perspective val="30"/>
    </c:view3D>
    <c:plotArea>
      <c:layout/>
      <c:bar3DChart>
        <c:barDir val="col"/>
        <c:grouping val="clustered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Arkusz1!$C$25:$C$28</c:f>
              <c:strCache>
                <c:ptCount val="4"/>
                <c:pt idx="0">
                  <c:v>Nauczyciele</c:v>
                </c:pt>
                <c:pt idx="1">
                  <c:v>Uczniowie</c:v>
                </c:pt>
                <c:pt idx="2">
                  <c:v>Pracownicy Szkoły</c:v>
                </c:pt>
                <c:pt idx="3">
                  <c:v>Rodzice</c:v>
                </c:pt>
              </c:strCache>
            </c:strRef>
          </c:cat>
          <c:val>
            <c:numRef>
              <c:f>Arkusz1!$D$25:$D$28</c:f>
              <c:numCache>
                <c:formatCode>0%</c:formatCode>
                <c:ptCount val="4"/>
                <c:pt idx="0">
                  <c:v>0.92</c:v>
                </c:pt>
                <c:pt idx="1">
                  <c:v>0.88</c:v>
                </c:pt>
                <c:pt idx="2">
                  <c:v>0.8</c:v>
                </c:pt>
                <c:pt idx="3">
                  <c:v>0.88</c:v>
                </c:pt>
              </c:numCache>
            </c:numRef>
          </c:val>
        </c:ser>
        <c:dLbls/>
        <c:gapWidth val="315"/>
        <c:shape val="box"/>
        <c:axId val="82535168"/>
        <c:axId val="82537088"/>
        <c:axId val="0"/>
      </c:bar3DChart>
      <c:catAx>
        <c:axId val="82535168"/>
        <c:scaling>
          <c:orientation val="minMax"/>
        </c:scaling>
        <c:axPos val="b"/>
        <c:majorGridlines/>
        <c:numFmt formatCode="General" sourceLinked="1"/>
        <c:majorTickMark val="none"/>
        <c:tickLblPos val="nextTo"/>
        <c:txPr>
          <a:bodyPr rot="-60000000" vert="horz"/>
          <a:lstStyle/>
          <a:p>
            <a:pPr>
              <a:defRPr/>
            </a:pPr>
            <a:endParaRPr lang="pl-PL"/>
          </a:p>
        </c:txPr>
        <c:crossAx val="82537088"/>
        <c:crosses val="autoZero"/>
        <c:auto val="1"/>
        <c:lblAlgn val="ctr"/>
        <c:lblOffset val="100"/>
      </c:catAx>
      <c:valAx>
        <c:axId val="82537088"/>
        <c:scaling>
          <c:orientation val="minMax"/>
          <c:max val="1"/>
        </c:scaling>
        <c:axPos val="l"/>
        <c:majorGridlines/>
        <c:numFmt formatCode="0%" sourceLinked="1"/>
        <c:majorTickMark val="none"/>
        <c:tickLblPos val="nextTo"/>
        <c:txPr>
          <a:bodyPr rot="-60000000" vert="horz"/>
          <a:lstStyle/>
          <a:p>
            <a:pPr>
              <a:defRPr/>
            </a:pPr>
            <a:endParaRPr lang="pl-PL"/>
          </a:p>
        </c:txPr>
        <c:crossAx val="82535168"/>
        <c:crosses val="autoZero"/>
        <c:crossBetween val="between"/>
      </c:valAx>
    </c:plotArea>
    <c:plotVisOnly val="1"/>
    <c:dispBlanksAs val="gap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7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NAUCZYCIELE</a:t>
            </a:r>
          </a:p>
        </c:rich>
      </c:tx>
      <c:layout/>
    </c:title>
    <c:view3D>
      <c:rotX val="30"/>
      <c:depthPercent val="100"/>
      <c:perspective val="50"/>
    </c:view3D>
    <c:plotArea>
      <c:layout/>
      <c:pie3DChart>
        <c:varyColors val="1"/>
        <c:ser>
          <c:idx val="0"/>
          <c:order val="0"/>
          <c:tx>
            <c:strRef>
              <c:f>Arkusz1!$C$43</c:f>
              <c:strCache>
                <c:ptCount val="1"/>
                <c:pt idx="0">
                  <c:v>NAUCZYCIELE</c:v>
                </c:pt>
              </c:strCache>
            </c:strRef>
          </c:tx>
          <c:dPt>
            <c:idx val="0"/>
          </c:dPt>
          <c:dPt>
            <c:idx val="1"/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l-PL"/>
              </a:p>
            </c:txPr>
            <c:showCatName val="1"/>
            <c:showPercent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Arkusz1!$D$42:$E$42</c:f>
              <c:strCache>
                <c:ptCount val="2"/>
                <c:pt idx="0">
                  <c:v>TAK</c:v>
                </c:pt>
                <c:pt idx="1">
                  <c:v>NIE</c:v>
                </c:pt>
              </c:strCache>
            </c:strRef>
          </c:cat>
          <c:val>
            <c:numRef>
              <c:f>Arkusz1!$D$43:$E$43</c:f>
              <c:numCache>
                <c:formatCode>0%</c:formatCode>
                <c:ptCount val="2"/>
                <c:pt idx="0">
                  <c:v>0.54</c:v>
                </c:pt>
                <c:pt idx="1">
                  <c:v>0.46</c:v>
                </c:pt>
              </c:numCache>
            </c:numRef>
          </c:val>
        </c:ser>
        <c:dLbls>
          <c:showCatName val="1"/>
          <c:showPercent val="1"/>
        </c:dLbls>
      </c:pie3DChart>
    </c:plotArea>
    <c:legend>
      <c:legendPos val="r"/>
      <c:layout/>
      <c:txPr>
        <a:bodyPr rot="0" vert="horz"/>
        <a:lstStyle/>
        <a:p>
          <a:pPr>
            <a:defRPr/>
          </a:pPr>
          <a:endParaRPr lang="pl-PL"/>
        </a:p>
      </c:txPr>
    </c:legend>
    <c:plotVisOnly val="1"/>
    <c:dispBlanksAs val="zero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3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RODZICE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c:rich>
      </c:tx>
      <c:layout/>
    </c:title>
    <c:view3D>
      <c:rotX val="30"/>
      <c:depthPercent val="100"/>
      <c:perspective val="50"/>
    </c:view3D>
    <c:plotArea>
      <c:layout/>
      <c:pie3DChart>
        <c:varyColors val="1"/>
        <c:ser>
          <c:idx val="0"/>
          <c:order val="0"/>
          <c:tx>
            <c:strRef>
              <c:f>Arkusz1!$C$44</c:f>
              <c:strCache>
                <c:ptCount val="1"/>
                <c:pt idx="0">
                  <c:v>Rodzice</c:v>
                </c:pt>
              </c:strCache>
            </c:strRef>
          </c:tx>
          <c:dPt>
            <c:idx val="0"/>
          </c:dPt>
          <c:dPt>
            <c:idx val="1"/>
          </c:dPt>
          <c:dLbls>
            <c:dLbl>
              <c:idx val="1"/>
              <c:layout/>
              <c:dLblPos val="ctr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l-PL"/>
              </a:p>
            </c:txPr>
            <c:dLblPos val="ctr"/>
            <c:showPercent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layout/>
              </c:ext>
            </c:extLst>
          </c:dLbls>
          <c:cat>
            <c:strRef>
              <c:f>Arkusz1!$D$42:$E$42</c:f>
              <c:strCache>
                <c:ptCount val="2"/>
                <c:pt idx="0">
                  <c:v>TAK</c:v>
                </c:pt>
                <c:pt idx="1">
                  <c:v>NIE</c:v>
                </c:pt>
              </c:strCache>
            </c:strRef>
          </c:cat>
          <c:val>
            <c:numRef>
              <c:f>Arkusz1!$D$44:$E$44</c:f>
              <c:numCache>
                <c:formatCode>0%</c:formatCode>
                <c:ptCount val="2"/>
                <c:pt idx="0">
                  <c:v>0.24000000000000002</c:v>
                </c:pt>
                <c:pt idx="1">
                  <c:v>0.76000000000000012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  <c:txPr>
        <a:bodyPr rot="0" vert="horz"/>
        <a:lstStyle/>
        <a:p>
          <a:pPr>
            <a:defRPr/>
          </a:pPr>
          <a:endParaRPr lang="pl-PL"/>
        </a:p>
      </c:txPr>
    </c:legend>
    <c:plotVisOnly val="1"/>
    <c:dispBlanksAs val="zero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3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Satysfakcja ze szkoły</a:t>
            </a:r>
          </a:p>
        </c:rich>
      </c:tx>
    </c:title>
    <c:view3D>
      <c:perspective val="30"/>
    </c:view3D>
    <c:plotArea>
      <c:layout/>
      <c:bar3DChart>
        <c:barDir val="col"/>
        <c:grouping val="clustered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Arkusz1!$C$56:$C$59</c:f>
              <c:strCache>
                <c:ptCount val="4"/>
                <c:pt idx="0">
                  <c:v>Uczniowie</c:v>
                </c:pt>
                <c:pt idx="1">
                  <c:v>Nauczyciele</c:v>
                </c:pt>
                <c:pt idx="2">
                  <c:v>Pracownicy</c:v>
                </c:pt>
                <c:pt idx="3">
                  <c:v>Rodzice</c:v>
                </c:pt>
              </c:strCache>
            </c:strRef>
          </c:cat>
          <c:val>
            <c:numRef>
              <c:f>Arkusz1!$D$56:$D$59</c:f>
              <c:numCache>
                <c:formatCode>General</c:formatCode>
                <c:ptCount val="4"/>
                <c:pt idx="0">
                  <c:v>3.8</c:v>
                </c:pt>
                <c:pt idx="1">
                  <c:v>4.5999999999999996</c:v>
                </c:pt>
                <c:pt idx="2">
                  <c:v>4.5999999999999996</c:v>
                </c:pt>
                <c:pt idx="3">
                  <c:v>4.4000000000000004</c:v>
                </c:pt>
              </c:numCache>
            </c:numRef>
          </c:val>
        </c:ser>
        <c:dLbls>
          <c:showVal val="1"/>
        </c:dLbls>
        <c:gapWidth val="315"/>
        <c:shape val="box"/>
        <c:axId val="103011840"/>
        <c:axId val="266917760"/>
        <c:axId val="0"/>
      </c:bar3DChart>
      <c:catAx>
        <c:axId val="103011840"/>
        <c:scaling>
          <c:orientation val="minMax"/>
        </c:scaling>
        <c:axPos val="b"/>
        <c:majorGridlines/>
        <c:numFmt formatCode="General" sourceLinked="1"/>
        <c:majorTickMark val="none"/>
        <c:tickLblPos val="nextTo"/>
        <c:txPr>
          <a:bodyPr rot="-60000000" vert="horz"/>
          <a:lstStyle/>
          <a:p>
            <a:pPr>
              <a:defRPr>
                <a:solidFill>
                  <a:schemeClr val="accent1">
                    <a:lumMod val="50000"/>
                  </a:schemeClr>
                </a:solidFill>
              </a:defRPr>
            </a:pPr>
            <a:endParaRPr lang="pl-PL"/>
          </a:p>
        </c:txPr>
        <c:crossAx val="266917760"/>
        <c:crosses val="autoZero"/>
        <c:auto val="1"/>
        <c:lblAlgn val="ctr"/>
        <c:lblOffset val="100"/>
      </c:catAx>
      <c:valAx>
        <c:axId val="26691776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 rot="-60000000" vert="horz"/>
          <a:lstStyle/>
          <a:p>
            <a:pPr>
              <a:defRPr/>
            </a:pPr>
            <a:endParaRPr lang="pl-PL"/>
          </a:p>
        </c:txPr>
        <c:crossAx val="103011840"/>
        <c:crosses val="autoZero"/>
        <c:crossBetween val="between"/>
      </c:valAx>
    </c:plotArea>
    <c:plotVisOnly val="1"/>
    <c:dispBlanksAs val="gap"/>
  </c:chart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3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Stwarzanie możliwości uczestnictwa w życiu klasy/szkoły</a:t>
            </a:r>
          </a:p>
        </c:rich>
      </c:tx>
    </c:title>
    <c:view3D>
      <c:perspective val="30"/>
    </c:view3D>
    <c:plotArea>
      <c:layout/>
      <c:bar3DChart>
        <c:barDir val="col"/>
        <c:grouping val="clustered"/>
        <c:ser>
          <c:idx val="0"/>
          <c:order val="0"/>
          <c:dLbls>
            <c:dLbl>
              <c:idx val="0"/>
              <c:layout>
                <c:manualLayout>
                  <c:x val="0"/>
                  <c:y val="9.722222222222222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7777777777777796E-3"/>
                  <c:y val="9.72222222222222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0.11574074074074071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0185067526416003E-16"/>
                  <c:y val="9.259259259259267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Arkusz1!$C$70:$C$73</c:f>
              <c:strCache>
                <c:ptCount val="4"/>
                <c:pt idx="0">
                  <c:v>Uczniowie</c:v>
                </c:pt>
                <c:pt idx="1">
                  <c:v>Nauczyciele</c:v>
                </c:pt>
                <c:pt idx="2">
                  <c:v>Pracownicy</c:v>
                </c:pt>
                <c:pt idx="3">
                  <c:v>Rodzice</c:v>
                </c:pt>
              </c:strCache>
            </c:strRef>
          </c:cat>
          <c:val>
            <c:numRef>
              <c:f>Arkusz1!$D$70:$D$73</c:f>
              <c:numCache>
                <c:formatCode>General</c:formatCode>
                <c:ptCount val="4"/>
                <c:pt idx="0">
                  <c:v>3.9</c:v>
                </c:pt>
                <c:pt idx="1">
                  <c:v>4.5999999999999996</c:v>
                </c:pt>
                <c:pt idx="2">
                  <c:v>4.5</c:v>
                </c:pt>
                <c:pt idx="3">
                  <c:v>4.7</c:v>
                </c:pt>
              </c:numCache>
            </c:numRef>
          </c:val>
        </c:ser>
        <c:dLbls/>
        <c:gapWidth val="315"/>
        <c:shape val="box"/>
        <c:axId val="87986944"/>
        <c:axId val="87988480"/>
        <c:axId val="0"/>
      </c:bar3DChart>
      <c:catAx>
        <c:axId val="87986944"/>
        <c:scaling>
          <c:orientation val="minMax"/>
        </c:scaling>
        <c:axPos val="b"/>
        <c:majorGridlines/>
        <c:numFmt formatCode="General" sourceLinked="1"/>
        <c:majorTickMark val="none"/>
        <c:tickLblPos val="nextTo"/>
        <c:txPr>
          <a:bodyPr rot="-60000000" vert="horz"/>
          <a:lstStyle/>
          <a:p>
            <a:pPr>
              <a:defRPr>
                <a:solidFill>
                  <a:schemeClr val="accent1">
                    <a:lumMod val="50000"/>
                  </a:schemeClr>
                </a:solidFill>
              </a:defRPr>
            </a:pPr>
            <a:endParaRPr lang="pl-PL"/>
          </a:p>
        </c:txPr>
        <c:crossAx val="87988480"/>
        <c:crosses val="autoZero"/>
        <c:auto val="1"/>
        <c:lblAlgn val="ctr"/>
        <c:lblOffset val="100"/>
      </c:catAx>
      <c:valAx>
        <c:axId val="8798848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 rot="-60000000" vert="horz"/>
          <a:lstStyle/>
          <a:p>
            <a:pPr>
              <a:defRPr/>
            </a:pPr>
            <a:endParaRPr lang="pl-PL"/>
          </a:p>
        </c:txPr>
        <c:crossAx val="87986944"/>
        <c:crosses val="autoZero"/>
        <c:crossBetween val="between"/>
      </c:valAx>
    </c:plotArea>
    <c:plotVisOnly val="1"/>
    <c:dispBlanksAs val="gap"/>
  </c:chart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3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Wsparcie uczniów ze strony nauczycieli</a:t>
            </a:r>
          </a:p>
        </c:rich>
      </c:tx>
    </c:title>
    <c:view3D>
      <c:perspective val="30"/>
    </c:view3D>
    <c:plotArea>
      <c:layout/>
      <c:bar3DChart>
        <c:barDir val="col"/>
        <c:grouping val="clustered"/>
        <c:ser>
          <c:idx val="0"/>
          <c:order val="0"/>
          <c:dLbls>
            <c:dLbl>
              <c:idx val="0"/>
              <c:layout>
                <c:manualLayout>
                  <c:x val="-1.1111111111111139E-2"/>
                  <c:y val="9.722222222222215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3333333333334373E-3"/>
                  <c:y val="0.10185185185185189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9.722222222222222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Arkusz1!$C$85:$C$87</c:f>
              <c:strCache>
                <c:ptCount val="3"/>
                <c:pt idx="0">
                  <c:v>Uczniowie</c:v>
                </c:pt>
                <c:pt idx="1">
                  <c:v>Nauczyciele</c:v>
                </c:pt>
                <c:pt idx="2">
                  <c:v>Rodzice</c:v>
                </c:pt>
              </c:strCache>
            </c:strRef>
          </c:cat>
          <c:val>
            <c:numRef>
              <c:f>Arkusz1!$D$85:$D$87</c:f>
              <c:numCache>
                <c:formatCode>General</c:formatCode>
                <c:ptCount val="3"/>
                <c:pt idx="0">
                  <c:v>3.9</c:v>
                </c:pt>
                <c:pt idx="1">
                  <c:v>4.9000000000000004</c:v>
                </c:pt>
                <c:pt idx="2">
                  <c:v>4.4000000000000004</c:v>
                </c:pt>
              </c:numCache>
            </c:numRef>
          </c:val>
        </c:ser>
        <c:dLbls/>
        <c:gapWidth val="315"/>
        <c:shape val="box"/>
        <c:axId val="90337664"/>
        <c:axId val="90339200"/>
        <c:axId val="0"/>
      </c:bar3DChart>
      <c:catAx>
        <c:axId val="90337664"/>
        <c:scaling>
          <c:orientation val="minMax"/>
        </c:scaling>
        <c:axPos val="b"/>
        <c:majorGridlines/>
        <c:numFmt formatCode="General" sourceLinked="1"/>
        <c:majorTickMark val="none"/>
        <c:tickLblPos val="nextTo"/>
        <c:txPr>
          <a:bodyPr rot="-60000000" vert="horz"/>
          <a:lstStyle/>
          <a:p>
            <a:pPr>
              <a:defRPr>
                <a:solidFill>
                  <a:schemeClr val="accent1">
                    <a:lumMod val="50000"/>
                  </a:schemeClr>
                </a:solidFill>
              </a:defRPr>
            </a:pPr>
            <a:endParaRPr lang="pl-PL"/>
          </a:p>
        </c:txPr>
        <c:crossAx val="90339200"/>
        <c:crosses val="autoZero"/>
        <c:auto val="1"/>
        <c:lblAlgn val="ctr"/>
        <c:lblOffset val="100"/>
      </c:catAx>
      <c:valAx>
        <c:axId val="9033920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 rot="-60000000" vert="horz"/>
          <a:lstStyle/>
          <a:p>
            <a:pPr>
              <a:defRPr/>
            </a:pPr>
            <a:endParaRPr lang="pl-PL"/>
          </a:p>
        </c:txPr>
        <c:crossAx val="90337664"/>
        <c:crosses val="autoZero"/>
        <c:crossBetween val="between"/>
      </c:valAx>
    </c:plotArea>
    <c:plotVisOnly val="1"/>
    <c:dispBlanksAs val="gap"/>
  </c:chart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pl-PL" dirty="0"/>
              <a:t>Uczestnictwo rodziców w życiu klasy/szkoły</a:t>
            </a:r>
          </a:p>
        </c:rich>
      </c:tx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dLbls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Val val="1"/>
            <c:showCatName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layout/>
                <c15:showLeaderLines val="0"/>
              </c:ext>
            </c:extLst>
          </c:dLbls>
          <c:cat>
            <c:strRef>
              <c:f>Arkusz1!$C$100:$C$101</c:f>
              <c:strCache>
                <c:ptCount val="2"/>
                <c:pt idx="0">
                  <c:v>Nauczyciele</c:v>
                </c:pt>
                <c:pt idx="1">
                  <c:v>Rodzice</c:v>
                </c:pt>
              </c:strCache>
            </c:strRef>
          </c:cat>
          <c:val>
            <c:numRef>
              <c:f>Arkusz1!$D$100:$D$101</c:f>
              <c:numCache>
                <c:formatCode>General</c:formatCode>
                <c:ptCount val="2"/>
                <c:pt idx="0">
                  <c:v>1.2</c:v>
                </c:pt>
                <c:pt idx="1">
                  <c:v>3.6</c:v>
                </c:pt>
              </c:numCache>
            </c:numRef>
          </c:val>
        </c:ser>
        <c:dLbls/>
        <c:shape val="box"/>
        <c:axId val="95821824"/>
        <c:axId val="95823360"/>
        <c:axId val="0"/>
      </c:bar3DChart>
      <c:catAx>
        <c:axId val="9582182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95823360"/>
        <c:crosses val="autoZero"/>
        <c:auto val="1"/>
        <c:lblAlgn val="ctr"/>
        <c:lblOffset val="100"/>
      </c:catAx>
      <c:valAx>
        <c:axId val="95823360"/>
        <c:scaling>
          <c:orientation val="minMax"/>
          <c:max val="5"/>
        </c:scaling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95821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pl-PL"/>
    </a:p>
  </c:tx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pl-PL"/>
              <a:t>Poczucie przeciążenia pracą/nauką i stres w szkole</a:t>
            </a:r>
          </a:p>
        </c:rich>
      </c:tx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Arkusz1!$C$118:$C$121</c:f>
              <c:strCache>
                <c:ptCount val="4"/>
                <c:pt idx="0">
                  <c:v>Uczniowie</c:v>
                </c:pt>
                <c:pt idx="1">
                  <c:v>Nauczyciele</c:v>
                </c:pt>
                <c:pt idx="2">
                  <c:v>Pracownicy</c:v>
                </c:pt>
                <c:pt idx="3">
                  <c:v>Rodzice</c:v>
                </c:pt>
              </c:strCache>
            </c:strRef>
          </c:cat>
          <c:val>
            <c:numRef>
              <c:f>Arkusz1!$D$118:$D$121</c:f>
              <c:numCache>
                <c:formatCode>General</c:formatCode>
                <c:ptCount val="4"/>
                <c:pt idx="0">
                  <c:v>3.6</c:v>
                </c:pt>
                <c:pt idx="1">
                  <c:v>1.5</c:v>
                </c:pt>
                <c:pt idx="2">
                  <c:v>1.7</c:v>
                </c:pt>
                <c:pt idx="3">
                  <c:v>2.6</c:v>
                </c:pt>
              </c:numCache>
            </c:numRef>
          </c:val>
        </c:ser>
        <c:dLbls/>
        <c:shape val="box"/>
        <c:axId val="95837568"/>
        <c:axId val="96076928"/>
        <c:axId val="0"/>
      </c:bar3DChart>
      <c:catAx>
        <c:axId val="9583756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96076928"/>
        <c:crosses val="autoZero"/>
        <c:auto val="1"/>
        <c:lblAlgn val="ctr"/>
        <c:lblOffset val="100"/>
      </c:catAx>
      <c:valAx>
        <c:axId val="96076928"/>
        <c:scaling>
          <c:orientation val="minMax"/>
          <c:max val="5"/>
        </c:scaling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95837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pl-PL"/>
    </a:p>
  </c:txPr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0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A7BE6F36-31AD-4891-93C9-9D1A87ECE2AC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B89E4E-A020-4BFC-AB45-DE101FFF1664}" type="slidenum">
              <a:rPr lang="pl-PL" altLang="pl-PL"/>
              <a:pPr/>
              <a:t>1</a:t>
            </a:fld>
            <a:endParaRPr lang="pl-PL" altLang="pl-PL"/>
          </a:p>
        </p:txBody>
      </p:sp>
      <p:sp>
        <p:nvSpPr>
          <p:cNvPr id="40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II Społeczne Liceum Ogólnokształcące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8020CC-852C-47D9-9C97-FEFA50509CCA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II Społeczne Liceum Ogólnokształcące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6D4DB5-596F-4285-9F2C-75DAF85FD343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II Społeczne Liceum Ogólnokształcące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43B1C8-2A53-4B23-90D0-E7F3B35A79DA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II Społeczne Liceum Ogólnokształcące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96340-C789-415D-AA9F-F08D6E8E90E9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II Społeczne Liceum Ogólnokształcące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1473B2-BE67-4BE7-8E63-0C040F1AE6ED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II Społeczne Liceum Ogólnokształcące</a:t>
            </a: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E0994B-E88D-49B2-AF57-6C034D808E59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II Społeczne Liceum Ogólnokształcące</a:t>
            </a:r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25549-D011-4717-AB5B-ED923BFECA3E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II Społeczne Liceum Ogólnokształcące</a:t>
            </a: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807C6A-D496-4625-8505-A690898BCB83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II Społeczne Liceum Ogólnokształcące</a:t>
            </a:r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52D5A-D426-4A76-A33D-8759C51F7F18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II Społeczne Liceum Ogólnokształcące</a:t>
            </a: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DE81DE-4844-4875-AFA1-741F2D58402D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II Społeczne Liceum Ogólnokształcące</a:t>
            </a: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7C3E2-6819-4438-808E-861E71BD3831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pl-PL"/>
              <a:t>II Społeczne Liceum Ogólnokształcące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C27E3B33-D598-4BA6-B21C-0BDBE5F94BCD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seriale\Compressed\na%20zdrowie\In%20The%20Air%20Tonight%20in%20the%20Style%20of%20-Phil%20Collins-%20karaoke%20video%20with%20lyrics%20(no%20lead%20vocal)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hyperlink" Target="http://slo2.home.pl/GALERIA_2SLO/main.php?g2_itemId=3744&amp;g2_imageViewsIndex=1" TargetMode="External"/><Relationship Id="rId4" Type="http://schemas.openxmlformats.org/officeDocument/2006/relationships/image" Target="../media/image4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az 4" descr="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3188"/>
            <a:ext cx="2303463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0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248400"/>
            <a:ext cx="2555875" cy="287338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pl-PL" altLang="pl-PL" sz="1100" dirty="0" smtClean="0">
                <a:solidFill>
                  <a:schemeClr val="accent1">
                    <a:lumMod val="50000"/>
                  </a:schemeClr>
                </a:solidFill>
              </a:rPr>
              <a:t>II Społeczne Liceum Ogólnokształcące im. Toniego Halika w Ostrołęce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500063" y="1357313"/>
            <a:ext cx="8424862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defRPr/>
            </a:pPr>
            <a:r>
              <a:rPr lang="pl-PL" altLang="pl-PL" sz="3200" b="1" dirty="0" smtClean="0">
                <a:solidFill>
                  <a:schemeClr val="accent1">
                    <a:lumMod val="50000"/>
                  </a:schemeClr>
                </a:solidFill>
              </a:rPr>
              <a:t>Prezentacja wyników autoewaluacji  </a:t>
            </a:r>
          </a:p>
          <a:p>
            <a:pPr algn="ctr" eaLnBrk="1" hangingPunct="1">
              <a:defRPr/>
            </a:pPr>
            <a:r>
              <a:rPr lang="pl-PL" altLang="pl-PL" sz="3200" b="1" dirty="0" smtClean="0">
                <a:solidFill>
                  <a:schemeClr val="accent1">
                    <a:lumMod val="50000"/>
                  </a:schemeClr>
                </a:solidFill>
              </a:rPr>
              <a:t>II Społecznego Liceum Ogólnokształcącego   w Ostrołęce ubiegającego się o nadanie           Wojewódzkiego Certyfikatu </a:t>
            </a:r>
          </a:p>
          <a:p>
            <a:pPr algn="ctr" eaLnBrk="1" hangingPunct="1">
              <a:defRPr/>
            </a:pPr>
            <a:r>
              <a:rPr lang="pl-PL" altLang="pl-PL" sz="3200" b="1" dirty="0" smtClean="0">
                <a:solidFill>
                  <a:schemeClr val="accent1">
                    <a:lumMod val="50000"/>
                  </a:schemeClr>
                </a:solidFill>
              </a:rPr>
              <a:t>Szkoły Promującej Zdrowie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828800" y="5445125"/>
            <a:ext cx="548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pl-PL" altLang="pl-PL" dirty="0" smtClean="0">
                <a:solidFill>
                  <a:schemeClr val="accent1">
                    <a:lumMod val="50000"/>
                  </a:schemeClr>
                </a:solidFill>
              </a:rPr>
              <a:t>Ostrołęka 31.05.2016r.</a:t>
            </a:r>
          </a:p>
        </p:txBody>
      </p:sp>
      <p:pic>
        <p:nvPicPr>
          <p:cNvPr id="3078" name="Obraz 5" descr="SZKOŁA PROMUJˇCA ZDROWI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9563" y="4379913"/>
            <a:ext cx="2039937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n The Air Tonight in the Style of -Phil Collins- karaoke video with lyrics (no lead vocal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47038" y="20955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title"/>
          </p:nvPr>
        </p:nvSpPr>
        <p:spPr>
          <a:xfrm>
            <a:off x="1620838" y="452438"/>
            <a:ext cx="5902325" cy="720725"/>
          </a:xfrm>
        </p:spPr>
        <p:txBody>
          <a:bodyPr anchorCtr="1"/>
          <a:lstStyle/>
          <a:p>
            <a:pPr eaLnBrk="1" hangingPunct="1">
              <a:defRPr/>
            </a:pPr>
            <a:r>
              <a:rPr lang="pl-PL" altLang="pl-PL" sz="2400" b="1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STANDARD PIERWSZY</a:t>
            </a:r>
          </a:p>
        </p:txBody>
      </p:sp>
      <p:sp>
        <p:nvSpPr>
          <p:cNvPr id="11267" name="Rectangle 20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248400"/>
            <a:ext cx="2555875" cy="287338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pl-PL" altLang="pl-PL" sz="1100" dirty="0" smtClean="0">
                <a:solidFill>
                  <a:schemeClr val="accent1">
                    <a:lumMod val="50000"/>
                  </a:schemeClr>
                </a:solidFill>
              </a:rPr>
              <a:t>II Społeczne Liceum Ogólnokształcące im. Toniego Halika w Ostrołęce</a:t>
            </a:r>
          </a:p>
        </p:txBody>
      </p:sp>
      <p:sp>
        <p:nvSpPr>
          <p:cNvPr id="13316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A386C95D-0580-4926-8245-8AE59AC60891}" type="slidenum">
              <a:rPr lang="pl-PL" altLang="pl-PL">
                <a:solidFill>
                  <a:schemeClr val="tx1"/>
                </a:solidFill>
              </a:rPr>
              <a:pPr eaLnBrk="1" hangingPunct="1"/>
              <a:t>10</a:t>
            </a:fld>
            <a:endParaRPr lang="pl-PL" altLang="pl-PL">
              <a:solidFill>
                <a:schemeClr val="tx1"/>
              </a:solidFill>
            </a:endParaRPr>
          </a:p>
        </p:txBody>
      </p:sp>
      <p:sp>
        <p:nvSpPr>
          <p:cNvPr id="11269" name="Prostokąt 1"/>
          <p:cNvSpPr>
            <a:spLocks noChangeArrowheads="1"/>
          </p:cNvSpPr>
          <p:nvPr/>
        </p:nvSpPr>
        <p:spPr bwMode="auto">
          <a:xfrm>
            <a:off x="827088" y="1484313"/>
            <a:ext cx="76327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pl-PL" altLang="pl-PL" sz="2800" b="1" dirty="0" smtClean="0">
                <a:solidFill>
                  <a:schemeClr val="accent1">
                    <a:lumMod val="50000"/>
                  </a:schemeClr>
                </a:solidFill>
              </a:rPr>
              <a:t>Wnioski wynikające z autoewaluacji standardu pierwszego</a:t>
            </a:r>
          </a:p>
        </p:txBody>
      </p:sp>
      <p:sp>
        <p:nvSpPr>
          <p:cNvPr id="4" name="Prostokąt 3"/>
          <p:cNvSpPr/>
          <p:nvPr/>
        </p:nvSpPr>
        <p:spPr>
          <a:xfrm>
            <a:off x="811213" y="2738438"/>
            <a:ext cx="7921625" cy="23701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endParaRPr lang="pl-PL" dirty="0"/>
          </a:p>
          <a:p>
            <a:pPr eaLnBrk="1" hangingPunct="1">
              <a:defRPr/>
            </a:pPr>
            <a:r>
              <a:rPr lang="pl-PL" sz="2000" b="1" dirty="0">
                <a:solidFill>
                  <a:schemeClr val="accent1">
                    <a:lumMod val="50000"/>
                  </a:schemeClr>
                </a:solidFill>
              </a:rPr>
              <a:t>Problemy priorytetowe wymagające rozwiązania</a:t>
            </a:r>
          </a:p>
          <a:p>
            <a:pPr eaLnBrk="1" hangingPunct="1">
              <a:defRPr/>
            </a:pPr>
            <a:endParaRPr lang="pl-PL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eaLnBrk="1" hangingPunct="1">
              <a:buFont typeface="Wingdings" panose="05000000000000000000" pitchFamily="2" charset="2"/>
              <a:buChar char="ü"/>
              <a:defRPr/>
            </a:pP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Rodzice zbyt mało angażują się w życie szkoły, niechętnie uczestniczą w projektach proponowanych przez szkołę. Aż 76% rodziców twierdzi, że nie ma czasu na większe zaangażowanie się w jakiekolwiek działania na terenie szkoły gdyż jest zapracowana, a informacje które otrzymali o Szkole Promującej Zdrowie są wystarczające.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title"/>
          </p:nvPr>
        </p:nvSpPr>
        <p:spPr>
          <a:xfrm>
            <a:off x="1331913" y="207963"/>
            <a:ext cx="5903912" cy="719137"/>
          </a:xfrm>
        </p:spPr>
        <p:txBody>
          <a:bodyPr anchorCtr="1"/>
          <a:lstStyle/>
          <a:p>
            <a:pPr eaLnBrk="1" hangingPunct="1"/>
            <a:r>
              <a:rPr lang="pl-PL" altLang="pl-PL" sz="2400" b="1" smtClean="0">
                <a:latin typeface="Garamond" pitchFamily="18" charset="0"/>
              </a:rPr>
              <a:t>STANDARD DRUGI</a:t>
            </a:r>
          </a:p>
        </p:txBody>
      </p:sp>
      <p:sp>
        <p:nvSpPr>
          <p:cNvPr id="12291" name="Rectangle 20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248400"/>
            <a:ext cx="2555875" cy="287338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pl-PL" altLang="pl-PL" sz="1100" dirty="0" smtClean="0">
                <a:solidFill>
                  <a:schemeClr val="accent1">
                    <a:lumMod val="50000"/>
                  </a:schemeClr>
                </a:solidFill>
              </a:rPr>
              <a:t>II Społeczne Liceum Ogólnokształcące im. Toniego Halika w Ostrołęce</a:t>
            </a:r>
          </a:p>
        </p:txBody>
      </p:sp>
      <p:sp>
        <p:nvSpPr>
          <p:cNvPr id="14340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8B276D91-4B6F-4DC8-B284-16FCE113FFA6}" type="slidenum">
              <a:rPr lang="pl-PL" altLang="pl-PL">
                <a:solidFill>
                  <a:schemeClr val="tx1"/>
                </a:solidFill>
              </a:rPr>
              <a:pPr eaLnBrk="1" hangingPunct="1"/>
              <a:t>11</a:t>
            </a:fld>
            <a:endParaRPr lang="pl-PL" altLang="pl-PL">
              <a:solidFill>
                <a:schemeClr val="tx1"/>
              </a:solidFill>
            </a:endParaRPr>
          </a:p>
        </p:txBody>
      </p:sp>
      <p:sp>
        <p:nvSpPr>
          <p:cNvPr id="12293" name="Prostokąt 1"/>
          <p:cNvSpPr>
            <a:spLocks noChangeArrowheads="1"/>
          </p:cNvSpPr>
          <p:nvPr/>
        </p:nvSpPr>
        <p:spPr bwMode="auto">
          <a:xfrm>
            <a:off x="611188" y="908050"/>
            <a:ext cx="82089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pl-PL" altLang="pl-PL" dirty="0" smtClean="0">
                <a:solidFill>
                  <a:schemeClr val="accent1">
                    <a:lumMod val="50000"/>
                  </a:schemeClr>
                </a:solidFill>
              </a:rPr>
              <a:t>Szkoła Promująca Zdrowie zarządza projektami promocji zdrowia w sposób</a:t>
            </a:r>
          </a:p>
          <a:p>
            <a:pPr eaLnBrk="1" hangingPunct="1">
              <a:defRPr/>
            </a:pPr>
            <a:r>
              <a:rPr lang="pl-PL" altLang="pl-PL" dirty="0" smtClean="0">
                <a:solidFill>
                  <a:schemeClr val="accent1">
                    <a:lumMod val="50000"/>
                  </a:schemeClr>
                </a:solidFill>
              </a:rPr>
              <a:t>sprzyjający uczestnictwu, partnerstwu i współdziałaniu społeczności szkolnej,</a:t>
            </a:r>
          </a:p>
          <a:p>
            <a:pPr eaLnBrk="1" hangingPunct="1">
              <a:defRPr/>
            </a:pPr>
            <a:r>
              <a:rPr lang="pl-PL" altLang="pl-PL" dirty="0" smtClean="0">
                <a:solidFill>
                  <a:schemeClr val="accent1">
                    <a:lumMod val="50000"/>
                  </a:schemeClr>
                </a:solidFill>
              </a:rPr>
              <a:t>w tym rodziców i społeczności lokalnej oraz skuteczności i długofalowości działań.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606425" y="1828800"/>
          <a:ext cx="8213725" cy="44831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297987"/>
                <a:gridCol w="1915738"/>
              </a:tblGrid>
              <a:tr h="605903">
                <a:tc>
                  <a:txBody>
                    <a:bodyPr/>
                    <a:lstStyle/>
                    <a:p>
                      <a:pPr indent="0" algn="ctr">
                        <a:lnSpc>
                          <a:spcPts val="2070"/>
                        </a:lnSpc>
                      </a:pPr>
                      <a:r>
                        <a:rPr lang="pl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 panose="02020404030301010803" pitchFamily="18" charset="0"/>
                        </a:rPr>
                        <a:t>Wymiar</a:t>
                      </a:r>
                      <a:endParaRPr lang="pl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2160"/>
                        </a:lnSpc>
                      </a:pPr>
                      <a:r>
                        <a:rPr lang="pl" sz="16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 panose="02020404030301010803" pitchFamily="18" charset="0"/>
                        </a:rPr>
                        <a:t>Średnia liczba punktów</a:t>
                      </a:r>
                      <a:endParaRPr lang="pl" sz="1600" b="1">
                        <a:solidFill>
                          <a:schemeClr val="accent1">
                            <a:lumMod val="50000"/>
                          </a:schemeClr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/>
                </a:tc>
              </a:tr>
              <a:tr h="361211">
                <a:tc>
                  <a:txBody>
                    <a:bodyPr/>
                    <a:lstStyle/>
                    <a:p>
                      <a:pPr marL="508000" indent="-393700">
                        <a:lnSpc>
                          <a:spcPts val="2200"/>
                        </a:lnSpc>
                      </a:pPr>
                      <a:r>
                        <a:rPr lang="pl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 panose="02020404030301010803" pitchFamily="18" charset="0"/>
                        </a:rPr>
                        <a:t>III. Działalność szkolnego koordynatora ds. promocji zdrowia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2200"/>
                        </a:lnSpc>
                      </a:pPr>
                      <a:r>
                        <a:rPr lang="pl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 panose="02020404030301010803" pitchFamily="18" charset="0"/>
                        </a:rPr>
                        <a:t>4,6</a:t>
                      </a:r>
                      <a:endParaRPr lang="pl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/>
                </a:tc>
              </a:tr>
              <a:tr h="355386">
                <a:tc>
                  <a:txBody>
                    <a:bodyPr/>
                    <a:lstStyle/>
                    <a:p>
                      <a:pPr marL="508000" indent="-393700">
                        <a:lnSpc>
                          <a:spcPts val="2200"/>
                        </a:lnSpc>
                      </a:pPr>
                      <a:r>
                        <a:rPr lang="pl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 panose="02020404030301010803" pitchFamily="18" charset="0"/>
                        </a:rPr>
                        <a:t>IV. Działalność szkolnego zespołu promocji zdrowia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2200"/>
                        </a:lnSpc>
                      </a:pPr>
                      <a:r>
                        <a:rPr lang="pl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 panose="02020404030301010803" pitchFamily="18" charset="0"/>
                        </a:rPr>
                        <a:t>4,9</a:t>
                      </a:r>
                      <a:endParaRPr lang="pl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/>
                </a:tc>
              </a:tr>
              <a:tr h="355386">
                <a:tc>
                  <a:txBody>
                    <a:bodyPr/>
                    <a:lstStyle/>
                    <a:p>
                      <a:pPr marL="508000" indent="-393700">
                        <a:lnSpc>
                          <a:spcPts val="2200"/>
                        </a:lnSpc>
                      </a:pPr>
                      <a:r>
                        <a:rPr lang="pl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 panose="02020404030301010803" pitchFamily="18" charset="0"/>
                        </a:rPr>
                        <a:t>V. Miejsce promocji zdrowia w działalności (polityce) szkoły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2200"/>
                        </a:lnSpc>
                      </a:pPr>
                      <a:r>
                        <a:rPr lang="pl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 panose="02020404030301010803" pitchFamily="18" charset="0"/>
                        </a:rPr>
                        <a:t>4,6</a:t>
                      </a:r>
                      <a:endParaRPr lang="pl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/>
                </a:tc>
              </a:tr>
              <a:tr h="611729">
                <a:tc>
                  <a:txBody>
                    <a:bodyPr/>
                    <a:lstStyle/>
                    <a:p>
                      <a:pPr marL="508000" indent="-393700">
                        <a:lnSpc>
                          <a:spcPts val="2160"/>
                        </a:lnSpc>
                      </a:pPr>
                      <a:r>
                        <a:rPr lang="pl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 panose="02020404030301010803" pitchFamily="18" charset="0"/>
                        </a:rPr>
                        <a:t>VI. Diagnozowanie potrzeb społeczności szkolnej w zakresie promocji zdrowia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2200"/>
                        </a:lnSpc>
                      </a:pPr>
                      <a:r>
                        <a:rPr lang="pl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 panose="02020404030301010803" pitchFamily="18" charset="0"/>
                        </a:rPr>
                        <a:t>4,8</a:t>
                      </a:r>
                      <a:endParaRPr lang="pl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/>
                </a:tc>
              </a:tr>
              <a:tr h="611729">
                <a:tc>
                  <a:txBody>
                    <a:bodyPr/>
                    <a:lstStyle/>
                    <a:p>
                      <a:pPr marL="508000" indent="-393700">
                        <a:lnSpc>
                          <a:spcPts val="2184"/>
                        </a:lnSpc>
                      </a:pPr>
                      <a:r>
                        <a:rPr lang="pl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 panose="02020404030301010803" pitchFamily="18" charset="0"/>
                        </a:rPr>
                        <a:t>VII. Planowanie działań (w tym projektów) w zakresie promocji zdrowia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2200"/>
                        </a:lnSpc>
                      </a:pPr>
                      <a:r>
                        <a:rPr lang="pl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 panose="02020404030301010803" pitchFamily="18" charset="0"/>
                        </a:rPr>
                        <a:t>4,75</a:t>
                      </a:r>
                      <a:endParaRPr lang="pl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/>
                </a:tc>
              </a:tr>
              <a:tr h="611729">
                <a:tc>
                  <a:txBody>
                    <a:bodyPr/>
                    <a:lstStyle/>
                    <a:p>
                      <a:pPr marL="508000" indent="-393700">
                        <a:lnSpc>
                          <a:spcPts val="2160"/>
                        </a:lnSpc>
                      </a:pPr>
                      <a:r>
                        <a:rPr lang="pl" sz="16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 panose="02020404030301010803" pitchFamily="18" charset="0"/>
                        </a:rPr>
                        <a:t>VIII. Realizacja działań (w tym projektów) w zakresie promocji zdrowia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2200"/>
                        </a:lnSpc>
                      </a:pPr>
                      <a:r>
                        <a:rPr lang="pl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 panose="02020404030301010803" pitchFamily="18" charset="0"/>
                        </a:rPr>
                        <a:t>4,3</a:t>
                      </a:r>
                      <a:endParaRPr lang="pl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/>
                </a:tc>
              </a:tr>
              <a:tr h="611729">
                <a:tc>
                  <a:txBody>
                    <a:bodyPr/>
                    <a:lstStyle/>
                    <a:p>
                      <a:pPr marL="508000" indent="-393700">
                        <a:lnSpc>
                          <a:spcPts val="2136"/>
                        </a:lnSpc>
                      </a:pPr>
                      <a:r>
                        <a:rPr lang="pl" sz="16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 panose="02020404030301010803" pitchFamily="18" charset="0"/>
                        </a:rPr>
                        <a:t>IX. Ewaluacja wyników działań (w tym projektów) w zakresie promocji zdrowia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2200"/>
                        </a:lnSpc>
                      </a:pPr>
                      <a:r>
                        <a:rPr lang="pl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 panose="02020404030301010803" pitchFamily="18" charset="0"/>
                        </a:rPr>
                        <a:t>4,50</a:t>
                      </a:r>
                    </a:p>
                  </a:txBody>
                  <a:tcPr marL="0" marR="0" marT="0" marB="0" anchor="ctr"/>
                </a:tc>
              </a:tr>
              <a:tr h="358298">
                <a:tc>
                  <a:txBody>
                    <a:bodyPr/>
                    <a:lstStyle/>
                    <a:p>
                      <a:pPr marL="508000" indent="-393700">
                        <a:lnSpc>
                          <a:spcPts val="2070"/>
                        </a:lnSpc>
                      </a:pPr>
                      <a:r>
                        <a:rPr lang="pl" sz="16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 panose="02020404030301010803" pitchFamily="18" charset="0"/>
                        </a:rPr>
                        <a:t>Ocena łączna</a:t>
                      </a:r>
                      <a:endParaRPr lang="pl" sz="1600" b="1">
                        <a:solidFill>
                          <a:schemeClr val="accent1">
                            <a:lumMod val="50000"/>
                          </a:schemeClr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2200"/>
                        </a:lnSpc>
                      </a:pPr>
                      <a:r>
                        <a:rPr lang="pl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 panose="02020404030301010803" pitchFamily="18" charset="0"/>
                        </a:rPr>
                        <a:t>4,63</a:t>
                      </a:r>
                      <a:endParaRPr lang="pl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title"/>
          </p:nvPr>
        </p:nvSpPr>
        <p:spPr>
          <a:xfrm>
            <a:off x="1331913" y="265113"/>
            <a:ext cx="5903912" cy="719137"/>
          </a:xfrm>
        </p:spPr>
        <p:txBody>
          <a:bodyPr anchorCtr="1"/>
          <a:lstStyle/>
          <a:p>
            <a:pPr eaLnBrk="1" hangingPunct="1">
              <a:defRPr/>
            </a:pPr>
            <a:r>
              <a:rPr lang="pl-PL" altLang="pl-PL" sz="2400" b="1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STANDARD DRUGI</a:t>
            </a:r>
          </a:p>
        </p:txBody>
      </p:sp>
      <p:sp>
        <p:nvSpPr>
          <p:cNvPr id="13315" name="Rectangle 20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248400"/>
            <a:ext cx="2555875" cy="287338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pl-PL" altLang="pl-PL" sz="1100" dirty="0" smtClean="0">
                <a:solidFill>
                  <a:schemeClr val="accent1">
                    <a:lumMod val="50000"/>
                  </a:schemeClr>
                </a:solidFill>
              </a:rPr>
              <a:t>II Społeczne Liceum Ogólnokształcące im. Toniego Halika w Ostrołęce</a:t>
            </a:r>
          </a:p>
        </p:txBody>
      </p:sp>
      <p:sp>
        <p:nvSpPr>
          <p:cNvPr id="15364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E28E9720-8659-4346-8865-9C416FB31300}" type="slidenum">
              <a:rPr lang="pl-PL" altLang="pl-PL">
                <a:solidFill>
                  <a:schemeClr val="tx1"/>
                </a:solidFill>
              </a:rPr>
              <a:pPr eaLnBrk="1" hangingPunct="1"/>
              <a:t>12</a:t>
            </a:fld>
            <a:endParaRPr lang="pl-PL" altLang="pl-PL">
              <a:solidFill>
                <a:schemeClr val="tx1"/>
              </a:solidFill>
            </a:endParaRPr>
          </a:p>
        </p:txBody>
      </p:sp>
      <p:sp>
        <p:nvSpPr>
          <p:cNvPr id="13317" name="Prostokąt 1"/>
          <p:cNvSpPr>
            <a:spLocks noChangeArrowheads="1"/>
          </p:cNvSpPr>
          <p:nvPr/>
        </p:nvSpPr>
        <p:spPr bwMode="auto">
          <a:xfrm>
            <a:off x="611188" y="908050"/>
            <a:ext cx="82089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pl-PL" altLang="pl-PL" dirty="0" smtClean="0">
                <a:solidFill>
                  <a:schemeClr val="accent1">
                    <a:lumMod val="50000"/>
                  </a:schemeClr>
                </a:solidFill>
              </a:rPr>
              <a:t>Szkoła Promująca Zdrowie zarządza projektami promocji zdrowia w sposób</a:t>
            </a:r>
          </a:p>
          <a:p>
            <a:pPr eaLnBrk="1" hangingPunct="1">
              <a:defRPr/>
            </a:pPr>
            <a:r>
              <a:rPr lang="pl-PL" altLang="pl-PL" dirty="0" smtClean="0">
                <a:solidFill>
                  <a:schemeClr val="accent1">
                    <a:lumMod val="50000"/>
                  </a:schemeClr>
                </a:solidFill>
              </a:rPr>
              <a:t>sprzyjający uczestnictwu, partnerstwu i współdziałaniu społeczności szkolnej,</a:t>
            </a:r>
          </a:p>
          <a:p>
            <a:pPr eaLnBrk="1" hangingPunct="1">
              <a:defRPr/>
            </a:pPr>
            <a:r>
              <a:rPr lang="pl-PL" altLang="pl-PL" dirty="0" smtClean="0">
                <a:solidFill>
                  <a:schemeClr val="accent1">
                    <a:lumMod val="50000"/>
                  </a:schemeClr>
                </a:solidFill>
              </a:rPr>
              <a:t>w tym rodziców i społeczności lokalnej oraz skuteczności i długofalowości działań.</a:t>
            </a:r>
          </a:p>
        </p:txBody>
      </p:sp>
      <p:sp>
        <p:nvSpPr>
          <p:cNvPr id="13318" name="Prostokąt 2"/>
          <p:cNvSpPr>
            <a:spLocks noChangeArrowheads="1"/>
          </p:cNvSpPr>
          <p:nvPr/>
        </p:nvSpPr>
        <p:spPr bwMode="auto">
          <a:xfrm>
            <a:off x="1331913" y="2447925"/>
            <a:ext cx="7251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pl-PL" altLang="pl-PL" dirty="0" smtClean="0">
                <a:solidFill>
                  <a:schemeClr val="accent1">
                    <a:lumMod val="50000"/>
                  </a:schemeClr>
                </a:solidFill>
              </a:rPr>
              <a:t>Nauczyciele i rodzice dostrzegają możliwość zwiększenia swojego udziału w podejmowanych w szkole działaniach w zakresie promocji zdrowia:</a:t>
            </a:r>
          </a:p>
        </p:txBody>
      </p:sp>
      <p:graphicFrame>
        <p:nvGraphicFramePr>
          <p:cNvPr id="10" name="Wykres 9"/>
          <p:cNvGraphicFramePr>
            <a:graphicFrameLocks/>
          </p:cNvGraphicFramePr>
          <p:nvPr/>
        </p:nvGraphicFramePr>
        <p:xfrm>
          <a:off x="-9168" y="316318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Wykres 11"/>
          <p:cNvGraphicFramePr>
            <a:graphicFrameLocks/>
          </p:cNvGraphicFramePr>
          <p:nvPr/>
        </p:nvGraphicFramePr>
        <p:xfrm>
          <a:off x="4753331" y="3120326"/>
          <a:ext cx="4467225" cy="282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title"/>
          </p:nvPr>
        </p:nvSpPr>
        <p:spPr>
          <a:xfrm>
            <a:off x="1476375" y="466725"/>
            <a:ext cx="5903913" cy="720725"/>
          </a:xfrm>
        </p:spPr>
        <p:txBody>
          <a:bodyPr anchorCtr="1"/>
          <a:lstStyle/>
          <a:p>
            <a:pPr eaLnBrk="1" hangingPunct="1">
              <a:defRPr/>
            </a:pPr>
            <a:r>
              <a:rPr lang="pl-PL" altLang="pl-PL" sz="2400" b="1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STANDARD DRUGI</a:t>
            </a:r>
          </a:p>
        </p:txBody>
      </p:sp>
      <p:sp>
        <p:nvSpPr>
          <p:cNvPr id="14339" name="Rectangle 20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248400"/>
            <a:ext cx="2555875" cy="287338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pl-PL" altLang="pl-PL" sz="1100" dirty="0" smtClean="0">
                <a:solidFill>
                  <a:schemeClr val="accent1">
                    <a:lumMod val="50000"/>
                  </a:schemeClr>
                </a:solidFill>
              </a:rPr>
              <a:t>II Społeczne Liceum Ogólnokształcące im. Toniego Halika w Ostrołęce</a:t>
            </a:r>
          </a:p>
        </p:txBody>
      </p:sp>
      <p:sp>
        <p:nvSpPr>
          <p:cNvPr id="16388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9E1E59CF-F35D-4E9A-A9F7-10457D413FA5}" type="slidenum">
              <a:rPr lang="pl-PL" altLang="pl-PL">
                <a:solidFill>
                  <a:schemeClr val="tx1"/>
                </a:solidFill>
              </a:rPr>
              <a:pPr eaLnBrk="1" hangingPunct="1"/>
              <a:t>13</a:t>
            </a:fld>
            <a:endParaRPr lang="pl-PL" altLang="pl-PL">
              <a:solidFill>
                <a:schemeClr val="tx1"/>
              </a:solidFill>
            </a:endParaRPr>
          </a:p>
        </p:txBody>
      </p:sp>
      <p:sp>
        <p:nvSpPr>
          <p:cNvPr id="14341" name="Prostokąt 1"/>
          <p:cNvSpPr>
            <a:spLocks noChangeArrowheads="1"/>
          </p:cNvSpPr>
          <p:nvPr/>
        </p:nvSpPr>
        <p:spPr bwMode="auto">
          <a:xfrm>
            <a:off x="827088" y="1484313"/>
            <a:ext cx="76327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pl-PL" altLang="pl-PL" sz="2800" b="1" dirty="0" smtClean="0">
                <a:solidFill>
                  <a:schemeClr val="accent1">
                    <a:lumMod val="50000"/>
                  </a:schemeClr>
                </a:solidFill>
              </a:rPr>
              <a:t>Wnioski wynikające z autoewaluacji standardu drugiego</a:t>
            </a:r>
          </a:p>
        </p:txBody>
      </p:sp>
      <p:sp>
        <p:nvSpPr>
          <p:cNvPr id="3" name="Prostokąt 2"/>
          <p:cNvSpPr/>
          <p:nvPr/>
        </p:nvSpPr>
        <p:spPr>
          <a:xfrm>
            <a:off x="503238" y="2759075"/>
            <a:ext cx="8137525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hangingPunct="1">
              <a:buFont typeface="Wingdings" panose="05000000000000000000" pitchFamily="2" charset="2"/>
              <a:buChar char="ü"/>
              <a:defRPr/>
            </a:pPr>
            <a:r>
              <a:rPr lang="pl-PL" sz="2000" dirty="0">
                <a:solidFill>
                  <a:schemeClr val="accent1">
                    <a:lumMod val="50000"/>
                  </a:schemeClr>
                </a:solidFill>
              </a:rPr>
              <a:t>Promocja zdrowia jest wpisana w Program Rozwoju Szkoły,</a:t>
            </a:r>
          </a:p>
          <a:p>
            <a:pPr marL="285750" indent="-285750" eaLnBrk="1" hangingPunct="1">
              <a:buFont typeface="Wingdings" panose="05000000000000000000" pitchFamily="2" charset="2"/>
              <a:buChar char="ü"/>
              <a:defRPr/>
            </a:pPr>
            <a:r>
              <a:rPr lang="pl-PL" sz="2000" dirty="0">
                <a:solidFill>
                  <a:schemeClr val="accent1">
                    <a:lumMod val="50000"/>
                  </a:schemeClr>
                </a:solidFill>
              </a:rPr>
              <a:t>Koordynator i zespół ds. promocji zdrowia są znani i akceptowani przez większość społeczności szkolnej,</a:t>
            </a:r>
          </a:p>
          <a:p>
            <a:pPr marL="285750" indent="-285750" eaLnBrk="1" hangingPunct="1">
              <a:buFont typeface="Wingdings" panose="05000000000000000000" pitchFamily="2" charset="2"/>
              <a:buChar char="ü"/>
              <a:defRPr/>
            </a:pPr>
            <a:r>
              <a:rPr lang="pl-PL" sz="2000" dirty="0">
                <a:solidFill>
                  <a:schemeClr val="accent1">
                    <a:lumMod val="50000"/>
                  </a:schemeClr>
                </a:solidFill>
              </a:rPr>
              <a:t>Szkoła aktywnie współpracuje z różnymi organizacjami i innymi szkołami w zakresie promocji zdrowia,</a:t>
            </a:r>
          </a:p>
          <a:p>
            <a:pPr marL="285750" indent="-285750" eaLnBrk="1" hangingPunct="1">
              <a:buFont typeface="Wingdings" panose="05000000000000000000" pitchFamily="2" charset="2"/>
              <a:buChar char="ü"/>
              <a:defRPr/>
            </a:pPr>
            <a:r>
              <a:rPr lang="pl-PL" sz="2000" dirty="0">
                <a:solidFill>
                  <a:schemeClr val="accent1">
                    <a:lumMod val="50000"/>
                  </a:schemeClr>
                </a:solidFill>
              </a:rPr>
              <a:t>Należy Zachęcać zarówno nauczycieli jak i rodziców do poszerzania swojej wiedzy o Szkole Promującej Zdrowie, aktywnego uczestnictwa w projektach przygotowanych przez szkołę lub inne instytucja dotyczące zasad żywienia i zdrowego stylu życia. </a:t>
            </a:r>
          </a:p>
          <a:p>
            <a:pPr eaLnBrk="1" hangingPunct="1">
              <a:defRPr/>
            </a:pPr>
            <a:endParaRPr lang="pl-PL" dirty="0"/>
          </a:p>
          <a:p>
            <a:pPr eaLnBrk="1" hangingPunct="1">
              <a:defRPr/>
            </a:pPr>
            <a:endParaRPr lang="pl-PL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title"/>
          </p:nvPr>
        </p:nvSpPr>
        <p:spPr>
          <a:xfrm>
            <a:off x="1403350" y="469900"/>
            <a:ext cx="5903913" cy="720725"/>
          </a:xfrm>
        </p:spPr>
        <p:txBody>
          <a:bodyPr anchorCtr="1"/>
          <a:lstStyle/>
          <a:p>
            <a:pPr eaLnBrk="1" hangingPunct="1">
              <a:defRPr/>
            </a:pPr>
            <a:r>
              <a:rPr lang="pl-PL" altLang="pl-PL" sz="2400" b="1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STANDARD DRUGI</a:t>
            </a:r>
          </a:p>
        </p:txBody>
      </p:sp>
      <p:sp>
        <p:nvSpPr>
          <p:cNvPr id="15363" name="Rectangle 20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248400"/>
            <a:ext cx="2555875" cy="287338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pl-PL" altLang="pl-PL" sz="1100" dirty="0" smtClean="0">
                <a:solidFill>
                  <a:schemeClr val="accent1">
                    <a:lumMod val="50000"/>
                  </a:schemeClr>
                </a:solidFill>
              </a:rPr>
              <a:t>II Społeczne Liceum Ogólnokształcące im. Toniego Halika w Ostrołęce</a:t>
            </a:r>
          </a:p>
        </p:txBody>
      </p:sp>
      <p:sp>
        <p:nvSpPr>
          <p:cNvPr id="17412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767D419E-86D6-49E3-B195-1C02DE4B5232}" type="slidenum">
              <a:rPr lang="pl-PL" altLang="pl-PL">
                <a:solidFill>
                  <a:schemeClr val="tx1"/>
                </a:solidFill>
              </a:rPr>
              <a:pPr eaLnBrk="1" hangingPunct="1"/>
              <a:t>14</a:t>
            </a:fld>
            <a:endParaRPr lang="pl-PL" altLang="pl-PL">
              <a:solidFill>
                <a:schemeClr val="tx1"/>
              </a:solidFill>
            </a:endParaRPr>
          </a:p>
        </p:txBody>
      </p:sp>
      <p:sp>
        <p:nvSpPr>
          <p:cNvPr id="15365" name="Prostokąt 1"/>
          <p:cNvSpPr>
            <a:spLocks noChangeArrowheads="1"/>
          </p:cNvSpPr>
          <p:nvPr/>
        </p:nvSpPr>
        <p:spPr bwMode="auto">
          <a:xfrm>
            <a:off x="827088" y="1484313"/>
            <a:ext cx="76327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pl-PL" altLang="pl-PL" sz="2800" b="1" dirty="0" smtClean="0">
                <a:solidFill>
                  <a:schemeClr val="accent1">
                    <a:lumMod val="50000"/>
                  </a:schemeClr>
                </a:solidFill>
              </a:rPr>
              <a:t>Wnioski wynikające z autoewaluacji standardu drugiego</a:t>
            </a:r>
          </a:p>
        </p:txBody>
      </p:sp>
      <p:sp>
        <p:nvSpPr>
          <p:cNvPr id="4" name="Prostokąt 3"/>
          <p:cNvSpPr/>
          <p:nvPr/>
        </p:nvSpPr>
        <p:spPr>
          <a:xfrm>
            <a:off x="900113" y="3068638"/>
            <a:ext cx="7416800" cy="13858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</a:rPr>
              <a:t>Problemy priorytetowe wymagające rozwiązania</a:t>
            </a:r>
          </a:p>
          <a:p>
            <a:pPr eaLnBrk="1" hangingPunct="1">
              <a:defRPr/>
            </a:pPr>
            <a:endParaRPr lang="pl-PL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eaLnBrk="1" hangingPunct="1">
              <a:buFont typeface="Wingdings" panose="05000000000000000000" pitchFamily="2" charset="2"/>
              <a:buChar char="ü"/>
              <a:defRPr/>
            </a:pP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zbyt małe zaangażowanie rodziców do współpracy ze szkołą w ramach promocji zdrowia.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title"/>
          </p:nvPr>
        </p:nvSpPr>
        <p:spPr>
          <a:xfrm>
            <a:off x="1476375" y="188913"/>
            <a:ext cx="5903913" cy="719137"/>
          </a:xfrm>
        </p:spPr>
        <p:txBody>
          <a:bodyPr anchorCtr="1"/>
          <a:lstStyle/>
          <a:p>
            <a:pPr eaLnBrk="1" hangingPunct="1">
              <a:defRPr/>
            </a:pPr>
            <a:r>
              <a:rPr lang="pl-PL" altLang="pl-PL" sz="2400" b="1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STANDARD TRZECI</a:t>
            </a:r>
          </a:p>
        </p:txBody>
      </p:sp>
      <p:sp>
        <p:nvSpPr>
          <p:cNvPr id="16387" name="Rectangle 20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248400"/>
            <a:ext cx="2555875" cy="287338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pl-PL" altLang="pl-PL" sz="1100" dirty="0" smtClean="0">
                <a:solidFill>
                  <a:schemeClr val="accent1">
                    <a:lumMod val="50000"/>
                  </a:schemeClr>
                </a:solidFill>
              </a:rPr>
              <a:t>II Społeczne Liceum Ogólnokształcące im. Toniego Halika w Ostrołęce</a:t>
            </a:r>
          </a:p>
        </p:txBody>
      </p:sp>
      <p:sp>
        <p:nvSpPr>
          <p:cNvPr id="18436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C65C721B-35F8-480F-B0AB-2A83E471DB89}" type="slidenum">
              <a:rPr lang="pl-PL" altLang="pl-PL">
                <a:solidFill>
                  <a:schemeClr val="tx1"/>
                </a:solidFill>
              </a:rPr>
              <a:pPr eaLnBrk="1" hangingPunct="1"/>
              <a:t>15</a:t>
            </a:fld>
            <a:endParaRPr lang="pl-PL" altLang="pl-PL">
              <a:solidFill>
                <a:schemeClr val="tx1"/>
              </a:solidFill>
            </a:endParaRPr>
          </a:p>
        </p:txBody>
      </p:sp>
      <p:sp>
        <p:nvSpPr>
          <p:cNvPr id="16389" name="Prostokąt 1"/>
          <p:cNvSpPr>
            <a:spLocks noChangeArrowheads="1"/>
          </p:cNvSpPr>
          <p:nvPr/>
        </p:nvSpPr>
        <p:spPr bwMode="auto">
          <a:xfrm>
            <a:off x="611188" y="908050"/>
            <a:ext cx="82089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pl-PL" altLang="pl-PL" dirty="0" smtClean="0">
                <a:solidFill>
                  <a:schemeClr val="accent1">
                    <a:lumMod val="50000"/>
                  </a:schemeClr>
                </a:solidFill>
              </a:rPr>
              <a:t>Szkoła Promująca Zdrowie prowadzi edukację zdrowotną uczniów i pracowników</a:t>
            </a:r>
          </a:p>
          <a:p>
            <a:pPr eaLnBrk="1" hangingPunct="1">
              <a:defRPr/>
            </a:pPr>
            <a:r>
              <a:rPr lang="pl-PL" altLang="pl-PL" dirty="0" smtClean="0">
                <a:solidFill>
                  <a:schemeClr val="accent1">
                    <a:lumMod val="50000"/>
                  </a:schemeClr>
                </a:solidFill>
              </a:rPr>
              <a:t>i dąży do zwiększenia jej skuteczności.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390525" y="2057400"/>
          <a:ext cx="8362950" cy="357822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412408"/>
                <a:gridCol w="1950542"/>
              </a:tblGrid>
              <a:tr h="633961">
                <a:tc>
                  <a:txBody>
                    <a:bodyPr/>
                    <a:lstStyle/>
                    <a:p>
                      <a:pPr indent="0" algn="ctr">
                        <a:lnSpc>
                          <a:spcPts val="2070"/>
                        </a:lnSpc>
                      </a:pPr>
                      <a:r>
                        <a:rPr lang="pl" sz="17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Uczniowie</a:t>
                      </a:r>
                      <a:endParaRPr lang="pl" sz="17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2160"/>
                        </a:lnSpc>
                      </a:pPr>
                      <a:r>
                        <a:rPr lang="pl" sz="170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Średnia liczba punktów</a:t>
                      </a:r>
                      <a:endParaRPr lang="pl" sz="1700" b="1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649201">
                <a:tc>
                  <a:txBody>
                    <a:bodyPr/>
                    <a:lstStyle/>
                    <a:p>
                      <a:pPr marL="508000" indent="-393700">
                        <a:lnSpc>
                          <a:spcPts val="2184"/>
                        </a:lnSpc>
                      </a:pPr>
                      <a:r>
                        <a:rPr lang="pl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I. Polityka, warunki i organizacja życia szkoły sprzyjają edukacji zdrowotnej</a:t>
                      </a:r>
                      <a:endParaRPr lang="pl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2200"/>
                        </a:lnSpc>
                      </a:pPr>
                      <a:r>
                        <a:rPr lang="pl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</a:t>
                      </a:r>
                      <a:endParaRPr lang="pl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640057">
                <a:tc>
                  <a:txBody>
                    <a:bodyPr/>
                    <a:lstStyle/>
                    <a:p>
                      <a:pPr marL="508000" indent="-393700">
                        <a:lnSpc>
                          <a:spcPts val="2160"/>
                        </a:lnSpc>
                      </a:pPr>
                      <a:r>
                        <a:rPr lang="pl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II. Uczeń jest aktywnym uczestnikiem procesu realizacji edukacji zdrowotnej</a:t>
                      </a:r>
                      <a:endParaRPr lang="pl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2200"/>
                        </a:lnSpc>
                      </a:pPr>
                      <a:r>
                        <a:rPr lang="pl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4,00</a:t>
                      </a:r>
                      <a:endParaRPr lang="pl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640057">
                <a:tc>
                  <a:txBody>
                    <a:bodyPr/>
                    <a:lstStyle/>
                    <a:p>
                      <a:pPr marL="508000" indent="-393700">
                        <a:lnSpc>
                          <a:spcPts val="2160"/>
                        </a:lnSpc>
                      </a:pPr>
                      <a:r>
                        <a:rPr lang="pl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III. Szkoła współpracuje ze środowiskiem i wykorzystuje jego zasoby</a:t>
                      </a:r>
                      <a:endParaRPr lang="pl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2200"/>
                        </a:lnSpc>
                      </a:pPr>
                      <a:r>
                        <a:rPr lang="pl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4,00</a:t>
                      </a:r>
                      <a:endParaRPr lang="pl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640057">
                <a:tc>
                  <a:txBody>
                    <a:bodyPr/>
                    <a:lstStyle/>
                    <a:p>
                      <a:pPr marL="508000" indent="-393700">
                        <a:lnSpc>
                          <a:spcPts val="2208"/>
                        </a:lnSpc>
                      </a:pPr>
                      <a:r>
                        <a:rPr lang="pl" sz="180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IV. Szkoła prowadzi ewaluację i wykorzystuje jej wyniki dla podnoszenia jakości edukacji zdrowotnej</a:t>
                      </a:r>
                      <a:endParaRPr lang="pl" sz="1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2200"/>
                        </a:lnSpc>
                      </a:pPr>
                      <a:r>
                        <a:rPr lang="pl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4,50</a:t>
                      </a:r>
                      <a:endParaRPr lang="pl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74891">
                <a:tc>
                  <a:txBody>
                    <a:bodyPr/>
                    <a:lstStyle/>
                    <a:p>
                      <a:pPr marL="508000" indent="-393700">
                        <a:lnSpc>
                          <a:spcPts val="2070"/>
                        </a:lnSpc>
                      </a:pPr>
                      <a:r>
                        <a:rPr lang="pl" sz="170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Ocena łączna</a:t>
                      </a:r>
                      <a:endParaRPr lang="pl" sz="1700" b="1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2200"/>
                        </a:lnSpc>
                      </a:pPr>
                      <a:r>
                        <a:rPr lang="pl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4,4</a:t>
                      </a:r>
                      <a:endParaRPr lang="pl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title"/>
          </p:nvPr>
        </p:nvSpPr>
        <p:spPr>
          <a:xfrm>
            <a:off x="1476375" y="466725"/>
            <a:ext cx="5903913" cy="720725"/>
          </a:xfrm>
        </p:spPr>
        <p:txBody>
          <a:bodyPr anchorCtr="1"/>
          <a:lstStyle/>
          <a:p>
            <a:pPr eaLnBrk="1" hangingPunct="1">
              <a:defRPr/>
            </a:pPr>
            <a:r>
              <a:rPr lang="pl-PL" altLang="pl-PL" sz="2400" b="1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STANDARD TRZECI</a:t>
            </a:r>
          </a:p>
        </p:txBody>
      </p:sp>
      <p:sp>
        <p:nvSpPr>
          <p:cNvPr id="17411" name="Rectangle 20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248400"/>
            <a:ext cx="2555875" cy="287338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pl-PL" altLang="pl-PL" sz="1100" dirty="0" smtClean="0">
                <a:solidFill>
                  <a:schemeClr val="accent1">
                    <a:lumMod val="50000"/>
                  </a:schemeClr>
                </a:solidFill>
              </a:rPr>
              <a:t>II Społeczne Liceum Ogólnokształcące im. Toniego Halika w Ostrołęce</a:t>
            </a:r>
          </a:p>
        </p:txBody>
      </p:sp>
      <p:sp>
        <p:nvSpPr>
          <p:cNvPr id="19460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DEC31017-3127-48AE-99FE-84E2C1180078}" type="slidenum">
              <a:rPr lang="pl-PL" altLang="pl-PL">
                <a:solidFill>
                  <a:schemeClr val="tx1"/>
                </a:solidFill>
              </a:rPr>
              <a:pPr eaLnBrk="1" hangingPunct="1"/>
              <a:t>16</a:t>
            </a:fld>
            <a:endParaRPr lang="pl-PL" altLang="pl-PL">
              <a:solidFill>
                <a:schemeClr val="tx1"/>
              </a:solidFill>
            </a:endParaRPr>
          </a:p>
        </p:txBody>
      </p:sp>
      <p:sp>
        <p:nvSpPr>
          <p:cNvPr id="17413" name="Prostokąt 1"/>
          <p:cNvSpPr>
            <a:spLocks noChangeArrowheads="1"/>
          </p:cNvSpPr>
          <p:nvPr/>
        </p:nvSpPr>
        <p:spPr bwMode="auto">
          <a:xfrm>
            <a:off x="827088" y="1484313"/>
            <a:ext cx="76327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pl-PL" altLang="pl-PL" sz="2800" b="1" dirty="0" smtClean="0">
                <a:solidFill>
                  <a:schemeClr val="accent1">
                    <a:lumMod val="50000"/>
                  </a:schemeClr>
                </a:solidFill>
              </a:rPr>
              <a:t>Wnioski wynikające z autoewaluacji standardu trzeciego</a:t>
            </a:r>
          </a:p>
        </p:txBody>
      </p:sp>
      <p:sp>
        <p:nvSpPr>
          <p:cNvPr id="3" name="Prostokąt 2"/>
          <p:cNvSpPr/>
          <p:nvPr/>
        </p:nvSpPr>
        <p:spPr>
          <a:xfrm>
            <a:off x="503238" y="2759075"/>
            <a:ext cx="8137525" cy="31702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hangingPunct="1">
              <a:buFont typeface="Wingdings" panose="05000000000000000000" pitchFamily="2" charset="2"/>
              <a:buChar char="ü"/>
              <a:defRPr/>
            </a:pPr>
            <a:r>
              <a:rPr lang="pl-PL" sz="2000" dirty="0">
                <a:solidFill>
                  <a:schemeClr val="accent1">
                    <a:lumMod val="50000"/>
                  </a:schemeClr>
                </a:solidFill>
              </a:rPr>
              <a:t>polityka, warunki i organizacja życia szkoły sprzyja edukacji zdrowotnej,</a:t>
            </a:r>
          </a:p>
          <a:p>
            <a:pPr marL="285750" indent="-285750" eaLnBrk="1" hangingPunct="1">
              <a:buFont typeface="Wingdings" panose="05000000000000000000" pitchFamily="2" charset="2"/>
              <a:buChar char="ü"/>
              <a:defRPr/>
            </a:pPr>
            <a:r>
              <a:rPr lang="pl-PL" sz="2000" dirty="0">
                <a:solidFill>
                  <a:schemeClr val="accent1">
                    <a:lumMod val="50000"/>
                  </a:schemeClr>
                </a:solidFill>
              </a:rPr>
              <a:t>szkoła stwarza dobre i sprzyjające warunki do prawidłowej realizacji edukacji zdrowotnej,</a:t>
            </a:r>
          </a:p>
          <a:p>
            <a:pPr marL="285750" indent="-285750" eaLnBrk="1" hangingPunct="1">
              <a:buFont typeface="Wingdings" panose="05000000000000000000" pitchFamily="2" charset="2"/>
              <a:buChar char="ü"/>
              <a:defRPr/>
            </a:pPr>
            <a:r>
              <a:rPr lang="pl-PL" sz="2000" dirty="0">
                <a:solidFill>
                  <a:schemeClr val="accent1">
                    <a:lumMod val="50000"/>
                  </a:schemeClr>
                </a:solidFill>
              </a:rPr>
              <a:t>dyrektor wraz z nauczycielami oceniają edukację zdrowotną jako bardzo ważny element w życiu szkoły i planując działania uwzględniają to w rocznym programie,</a:t>
            </a:r>
          </a:p>
          <a:p>
            <a:pPr marL="285750" indent="-285750" eaLnBrk="1" hangingPunct="1">
              <a:buFont typeface="Wingdings" panose="05000000000000000000" pitchFamily="2" charset="2"/>
              <a:buChar char="ü"/>
              <a:defRPr/>
            </a:pPr>
            <a:r>
              <a:rPr lang="pl-PL" sz="2000" dirty="0">
                <a:solidFill>
                  <a:schemeClr val="accent1">
                    <a:lumMod val="50000"/>
                  </a:schemeClr>
                </a:solidFill>
              </a:rPr>
              <a:t>w szkole jest miejsce gdzie można uzyskać informacje z zakresu informacji zdrowotnej (gazetki ścienne, strona internetowa szkoły, biblioteka szkolna),</a:t>
            </a:r>
          </a:p>
          <a:p>
            <a:pPr marL="285750" indent="-285750" eaLnBrk="1" hangingPunct="1">
              <a:buFont typeface="Wingdings" panose="05000000000000000000" pitchFamily="2" charset="2"/>
              <a:buChar char="ü"/>
              <a:defRPr/>
            </a:pPr>
            <a:r>
              <a:rPr lang="pl-PL" sz="2000" dirty="0">
                <a:solidFill>
                  <a:schemeClr val="accent1">
                    <a:lumMod val="50000"/>
                  </a:schemeClr>
                </a:solidFill>
              </a:rPr>
              <a:t>realizacja zadań obejmuje całą społeczność i odbywa się w atmosferze zdrowia i bezpieczeństwa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pl-PL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title"/>
          </p:nvPr>
        </p:nvSpPr>
        <p:spPr>
          <a:xfrm>
            <a:off x="1398588" y="450850"/>
            <a:ext cx="5903912" cy="720725"/>
          </a:xfrm>
        </p:spPr>
        <p:txBody>
          <a:bodyPr anchorCtr="1"/>
          <a:lstStyle/>
          <a:p>
            <a:pPr eaLnBrk="1" hangingPunct="1">
              <a:defRPr/>
            </a:pPr>
            <a:r>
              <a:rPr lang="pl-PL" altLang="pl-PL" sz="2400" b="1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STANDARD TRZECI</a:t>
            </a:r>
          </a:p>
        </p:txBody>
      </p:sp>
      <p:sp>
        <p:nvSpPr>
          <p:cNvPr id="18435" name="Rectangle 20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248400"/>
            <a:ext cx="2555875" cy="287338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pl-PL" altLang="pl-PL" sz="1100" dirty="0" smtClean="0">
                <a:solidFill>
                  <a:schemeClr val="accent1">
                    <a:lumMod val="50000"/>
                  </a:schemeClr>
                </a:solidFill>
              </a:rPr>
              <a:t>II Społeczne Liceum Ogólnokształcące im. Toniego Halika w Ostrołęce</a:t>
            </a:r>
          </a:p>
        </p:txBody>
      </p:sp>
      <p:sp>
        <p:nvSpPr>
          <p:cNvPr id="20484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85F2D21F-6249-46E3-8289-C3CC3D9A1354}" type="slidenum">
              <a:rPr lang="pl-PL" altLang="pl-PL">
                <a:solidFill>
                  <a:schemeClr val="tx1"/>
                </a:solidFill>
              </a:rPr>
              <a:pPr eaLnBrk="1" hangingPunct="1"/>
              <a:t>17</a:t>
            </a:fld>
            <a:endParaRPr lang="pl-PL" altLang="pl-PL">
              <a:solidFill>
                <a:schemeClr val="tx1"/>
              </a:solidFill>
            </a:endParaRPr>
          </a:p>
        </p:txBody>
      </p:sp>
      <p:sp>
        <p:nvSpPr>
          <p:cNvPr id="18437" name="Prostokąt 1"/>
          <p:cNvSpPr>
            <a:spLocks noChangeArrowheads="1"/>
          </p:cNvSpPr>
          <p:nvPr/>
        </p:nvSpPr>
        <p:spPr bwMode="auto">
          <a:xfrm>
            <a:off x="457200" y="1484313"/>
            <a:ext cx="77866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pl-PL" altLang="pl-PL" sz="2800" b="1" dirty="0" smtClean="0">
                <a:solidFill>
                  <a:schemeClr val="accent1">
                    <a:lumMod val="50000"/>
                  </a:schemeClr>
                </a:solidFill>
              </a:rPr>
              <a:t>Wnioski wynikające z autoewaluacji standardu trzeciego</a:t>
            </a:r>
          </a:p>
        </p:txBody>
      </p:sp>
      <p:sp>
        <p:nvSpPr>
          <p:cNvPr id="4" name="Prostokąt 3"/>
          <p:cNvSpPr/>
          <p:nvPr/>
        </p:nvSpPr>
        <p:spPr>
          <a:xfrm>
            <a:off x="900113" y="3068638"/>
            <a:ext cx="7416800" cy="19399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</a:rPr>
              <a:t>Problemy priorytetowe wymagające rozwiązania</a:t>
            </a:r>
          </a:p>
          <a:p>
            <a:pPr eaLnBrk="1" hangingPunct="1">
              <a:defRPr/>
            </a:pPr>
            <a:endParaRPr lang="pl-PL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eaLnBrk="1" hangingPunct="1">
              <a:buFont typeface="Wingdings" panose="05000000000000000000" pitchFamily="2" charset="2"/>
              <a:buChar char="ü"/>
              <a:defRPr/>
            </a:pP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systematyczne rozwijanie zainteresowań rodziców edukacją prozdrowotną, uświadomienie jej ważności i wpływu na dalszy rozwój psychiczny i fizyczny,</a:t>
            </a:r>
          </a:p>
          <a:p>
            <a:pPr marL="285750" indent="-285750" eaLnBrk="1" hangingPunct="1">
              <a:buFont typeface="Wingdings" panose="05000000000000000000" pitchFamily="2" charset="2"/>
              <a:buChar char="ü"/>
              <a:defRPr/>
            </a:pP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angażowanie uczniów i rodziców do większego wpływu na wybór treści w zakresie promocji zdrowia.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title"/>
          </p:nvPr>
        </p:nvSpPr>
        <p:spPr>
          <a:xfrm>
            <a:off x="1571625" y="188913"/>
            <a:ext cx="5903913" cy="719137"/>
          </a:xfrm>
        </p:spPr>
        <p:txBody>
          <a:bodyPr anchorCtr="1"/>
          <a:lstStyle/>
          <a:p>
            <a:pPr eaLnBrk="1" hangingPunct="1">
              <a:defRPr/>
            </a:pPr>
            <a:r>
              <a:rPr lang="pl-PL" altLang="pl-PL" sz="2400" b="1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STANDARD CZWARTY</a:t>
            </a:r>
          </a:p>
        </p:txBody>
      </p:sp>
      <p:sp>
        <p:nvSpPr>
          <p:cNvPr id="19459" name="Rectangle 20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248400"/>
            <a:ext cx="2555875" cy="287338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pl-PL" altLang="pl-PL" sz="1100" dirty="0" smtClean="0">
                <a:solidFill>
                  <a:schemeClr val="accent1">
                    <a:lumMod val="50000"/>
                  </a:schemeClr>
                </a:solidFill>
              </a:rPr>
              <a:t>II Społeczne Liceum Ogólnokształcące im. Toniego Halika w Ostrołęce</a:t>
            </a:r>
          </a:p>
        </p:txBody>
      </p:sp>
      <p:sp>
        <p:nvSpPr>
          <p:cNvPr id="21508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8D5F665B-9394-4443-BA96-63ADFFB37A89}" type="slidenum">
              <a:rPr lang="pl-PL" altLang="pl-PL">
                <a:solidFill>
                  <a:schemeClr val="tx1"/>
                </a:solidFill>
              </a:rPr>
              <a:pPr eaLnBrk="1" hangingPunct="1"/>
              <a:t>18</a:t>
            </a:fld>
            <a:endParaRPr lang="pl-PL" altLang="pl-PL">
              <a:solidFill>
                <a:schemeClr val="tx1"/>
              </a:solidFill>
            </a:endParaRPr>
          </a:p>
        </p:txBody>
      </p:sp>
      <p:sp>
        <p:nvSpPr>
          <p:cNvPr id="19461" name="Prostokąt 1"/>
          <p:cNvSpPr>
            <a:spLocks noChangeArrowheads="1"/>
          </p:cNvSpPr>
          <p:nvPr/>
        </p:nvSpPr>
        <p:spPr bwMode="auto">
          <a:xfrm>
            <a:off x="539750" y="765175"/>
            <a:ext cx="82089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pl-PL" altLang="pl-PL" dirty="0" smtClean="0">
                <a:solidFill>
                  <a:schemeClr val="accent1">
                    <a:lumMod val="50000"/>
                  </a:schemeClr>
                </a:solidFill>
              </a:rPr>
              <a:t>Szkoła Promująca Zdrowie tworzy klimat społeczny sprzyjający zdrowiu i rozwojowi uczniów i pracowników, osiąganiu przez wszystkich sukcesów i wspierający ich poczucie własnej wartości, uczestnictwu, partnerstwu i współdziałaniu członków społeczności szkolnej, rodziców i osób ze społeczności lokalnej.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390525" y="2057400"/>
          <a:ext cx="8362950" cy="325596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412408"/>
                <a:gridCol w="1950542"/>
              </a:tblGrid>
              <a:tr h="628023">
                <a:tc>
                  <a:txBody>
                    <a:bodyPr/>
                    <a:lstStyle/>
                    <a:p>
                      <a:pPr indent="0" algn="ctr">
                        <a:lnSpc>
                          <a:spcPts val="2070"/>
                        </a:lnSpc>
                      </a:pPr>
                      <a:r>
                        <a:rPr lang="pl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Uczniowie</a:t>
                      </a:r>
                      <a:endParaRPr lang="pl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2160"/>
                        </a:lnSpc>
                      </a:pPr>
                      <a:r>
                        <a:rPr lang="pl" sz="140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Średnia liczba punktów</a:t>
                      </a:r>
                      <a:endParaRPr lang="pl" sz="1400" b="1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84130">
                <a:tc>
                  <a:txBody>
                    <a:bodyPr/>
                    <a:lstStyle/>
                    <a:p>
                      <a:pPr marL="114300" indent="0">
                        <a:lnSpc>
                          <a:spcPts val="2200"/>
                        </a:lnSpc>
                      </a:pPr>
                      <a:r>
                        <a:rPr lang="pl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I. </a:t>
                      </a:r>
                      <a:r>
                        <a:rPr lang="pl-PL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Satysfakcja ze szkoły (1 - 6)</a:t>
                      </a:r>
                      <a:endParaRPr lang="pl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2200"/>
                        </a:lnSpc>
                      </a:pPr>
                      <a:r>
                        <a:rPr lang="pl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3,8</a:t>
                      </a:r>
                      <a:endParaRPr lang="pl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71936">
                <a:tc>
                  <a:txBody>
                    <a:bodyPr/>
                    <a:lstStyle/>
                    <a:p>
                      <a:pPr marL="114300" indent="0">
                        <a:lnSpc>
                          <a:spcPts val="2200"/>
                        </a:lnSpc>
                      </a:pPr>
                      <a:r>
                        <a:rPr lang="pl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II. </a:t>
                      </a:r>
                      <a:r>
                        <a:rPr lang="pl-PL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Stwarzanie uczniom możliwości uczestnictwa w życiu klasy (7 - 11)</a:t>
                      </a:r>
                      <a:endParaRPr lang="pl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2200"/>
                        </a:lnSpc>
                      </a:pPr>
                      <a:r>
                        <a:rPr lang="pl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3,9</a:t>
                      </a:r>
                      <a:endParaRPr lang="pl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71936">
                <a:tc>
                  <a:txBody>
                    <a:bodyPr/>
                    <a:lstStyle/>
                    <a:p>
                      <a:pPr marL="114300" indent="0">
                        <a:lnSpc>
                          <a:spcPts val="2200"/>
                        </a:lnSpc>
                      </a:pPr>
                      <a:r>
                        <a:rPr lang="pl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III. Wsparcie uczniów ze strony </a:t>
                      </a:r>
                      <a:r>
                        <a:rPr lang="pl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nauczycieli (12 - 16)</a:t>
                      </a:r>
                      <a:endParaRPr lang="pl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2200"/>
                        </a:lnSpc>
                      </a:pPr>
                      <a:r>
                        <a:rPr lang="pl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3,9</a:t>
                      </a:r>
                      <a:endParaRPr lang="pl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68887">
                <a:tc>
                  <a:txBody>
                    <a:bodyPr/>
                    <a:lstStyle/>
                    <a:p>
                      <a:pPr marL="114300" indent="0">
                        <a:lnSpc>
                          <a:spcPts val="2200"/>
                        </a:lnSpc>
                      </a:pPr>
                      <a:r>
                        <a:rPr lang="pl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IV. Podejście uczniów do nauki i zachowania na </a:t>
                      </a:r>
                      <a:r>
                        <a:rPr lang="pl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lekcjach (17 - 20)</a:t>
                      </a:r>
                      <a:endParaRPr lang="pl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2200"/>
                        </a:lnSpc>
                      </a:pPr>
                      <a:r>
                        <a:rPr lang="pl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3,9</a:t>
                      </a:r>
                      <a:endParaRPr lang="pl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71936">
                <a:tc>
                  <a:txBody>
                    <a:bodyPr/>
                    <a:lstStyle/>
                    <a:p>
                      <a:pPr marL="114300" indent="0">
                        <a:lnSpc>
                          <a:spcPts val="2200"/>
                        </a:lnSpc>
                      </a:pPr>
                      <a:r>
                        <a:rPr lang="pl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V. Motywowanie do osiągania </a:t>
                      </a:r>
                      <a:r>
                        <a:rPr lang="pl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sukcesów (21 - 24)</a:t>
                      </a:r>
                      <a:endParaRPr lang="pl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2200"/>
                        </a:lnSpc>
                      </a:pPr>
                      <a:r>
                        <a:rPr lang="pl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3,9</a:t>
                      </a:r>
                      <a:endParaRPr lang="pl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71936">
                <a:tc>
                  <a:txBody>
                    <a:bodyPr/>
                    <a:lstStyle/>
                    <a:p>
                      <a:pPr marL="114300" indent="0">
                        <a:lnSpc>
                          <a:spcPts val="2200"/>
                        </a:lnSpc>
                      </a:pPr>
                      <a:r>
                        <a:rPr lang="pl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VI. Przestrzeganie praw ucznia, znajomość reguł i ich </a:t>
                      </a:r>
                      <a:r>
                        <a:rPr lang="pl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ocena (25 - 28)</a:t>
                      </a:r>
                      <a:endParaRPr lang="pl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2200"/>
                        </a:lnSpc>
                      </a:pPr>
                      <a:r>
                        <a:rPr lang="pl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4,1</a:t>
                      </a:r>
                      <a:endParaRPr lang="pl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87179">
                <a:tc>
                  <a:txBody>
                    <a:bodyPr/>
                    <a:lstStyle/>
                    <a:p>
                      <a:pPr marL="114300" indent="0">
                        <a:lnSpc>
                          <a:spcPts val="2200"/>
                        </a:lnSpc>
                      </a:pPr>
                      <a:r>
                        <a:rPr lang="pl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VII. Relacje między </a:t>
                      </a:r>
                      <a:r>
                        <a:rPr lang="pl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uczniami (29 - 32)</a:t>
                      </a:r>
                      <a:endParaRPr lang="pl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2200"/>
                        </a:lnSpc>
                      </a:pPr>
                      <a:r>
                        <a:rPr lang="pl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4,0</a:t>
                      </a:r>
                      <a:endParaRPr lang="pl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390525" y="5307013"/>
          <a:ext cx="8362950" cy="94138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412408"/>
                <a:gridCol w="1950542"/>
              </a:tblGrid>
              <a:tr h="372236">
                <a:tc>
                  <a:txBody>
                    <a:bodyPr/>
                    <a:lstStyle/>
                    <a:p>
                      <a:pPr marL="114300" indent="0">
                        <a:lnSpc>
                          <a:spcPts val="2200"/>
                        </a:lnSpc>
                      </a:pPr>
                      <a:r>
                        <a:rPr lang="pl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VIII. </a:t>
                      </a:r>
                      <a:r>
                        <a:rPr lang="pl-PL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Poczucie przeciążenia pracą szkolną i stresu w szkole (33 - 36)</a:t>
                      </a:r>
                      <a:endParaRPr lang="pl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2200"/>
                        </a:lnSpc>
                      </a:pPr>
                      <a:r>
                        <a:rPr lang="pl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3,6</a:t>
                      </a:r>
                      <a:endParaRPr lang="pl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69152">
                <a:tc>
                  <a:txBody>
                    <a:bodyPr/>
                    <a:lstStyle/>
                    <a:p>
                      <a:pPr marL="114300" indent="0">
                        <a:lnSpc>
                          <a:spcPts val="2200"/>
                        </a:lnSpc>
                      </a:pPr>
                      <a:r>
                        <a:rPr lang="pl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IX. </a:t>
                      </a:r>
                      <a:r>
                        <a:rPr lang="pl-PL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Występowanie przemocy i zachowań aspołecznych wśród uczniów (37 - 40)</a:t>
                      </a:r>
                      <a:endParaRPr lang="pl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2200"/>
                        </a:lnSpc>
                      </a:pPr>
                      <a:r>
                        <a:rPr lang="pl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2,2</a:t>
                      </a:r>
                      <a:endParaRPr lang="pl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title"/>
          </p:nvPr>
        </p:nvSpPr>
        <p:spPr>
          <a:xfrm>
            <a:off x="1620838" y="188913"/>
            <a:ext cx="5902325" cy="719137"/>
          </a:xfrm>
        </p:spPr>
        <p:txBody>
          <a:bodyPr anchorCtr="1"/>
          <a:lstStyle/>
          <a:p>
            <a:pPr eaLnBrk="1" hangingPunct="1">
              <a:defRPr/>
            </a:pPr>
            <a:r>
              <a:rPr lang="pl-PL" altLang="pl-PL" sz="2400" b="1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STANDARD CZWARTY</a:t>
            </a:r>
          </a:p>
        </p:txBody>
      </p:sp>
      <p:sp>
        <p:nvSpPr>
          <p:cNvPr id="20483" name="Rectangle 20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248400"/>
            <a:ext cx="2555875" cy="287338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pl-PL" altLang="pl-PL" sz="1100" dirty="0" smtClean="0">
                <a:solidFill>
                  <a:schemeClr val="accent1">
                    <a:lumMod val="50000"/>
                  </a:schemeClr>
                </a:solidFill>
              </a:rPr>
              <a:t>II Społeczne Liceum Ogólnokształcące im. Toniego Halika w Ostrołęce</a:t>
            </a:r>
          </a:p>
        </p:txBody>
      </p:sp>
      <p:sp>
        <p:nvSpPr>
          <p:cNvPr id="22532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F7675C4E-FAE5-45A9-B814-0460A69184C7}" type="slidenum">
              <a:rPr lang="pl-PL" altLang="pl-PL">
                <a:solidFill>
                  <a:schemeClr val="tx1"/>
                </a:solidFill>
              </a:rPr>
              <a:pPr eaLnBrk="1" hangingPunct="1"/>
              <a:t>19</a:t>
            </a:fld>
            <a:endParaRPr lang="pl-PL" altLang="pl-PL">
              <a:solidFill>
                <a:schemeClr val="tx1"/>
              </a:solidFill>
            </a:endParaRPr>
          </a:p>
        </p:txBody>
      </p:sp>
      <p:sp>
        <p:nvSpPr>
          <p:cNvPr id="20485" name="Prostokąt 1"/>
          <p:cNvSpPr>
            <a:spLocks noChangeArrowheads="1"/>
          </p:cNvSpPr>
          <p:nvPr/>
        </p:nvSpPr>
        <p:spPr bwMode="auto">
          <a:xfrm>
            <a:off x="539750" y="765175"/>
            <a:ext cx="82089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pl-PL" altLang="pl-PL" dirty="0" smtClean="0">
                <a:solidFill>
                  <a:schemeClr val="accent1">
                    <a:lumMod val="50000"/>
                  </a:schemeClr>
                </a:solidFill>
              </a:rPr>
              <a:t>Szkoła Promująca Zdrowie tworzy klimat społeczny sprzyjający zdrowiu i rozwojowi uczniów i pracowników, osiąganiu przez wszystkich sukcesów i wspierający ich poczucie własnej wartości, uczestnictwu, partnerstwu i współdziałaniu członków społeczności szkolnej, rodziców i osób ze społeczności lokalnej.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384175" y="5084763"/>
          <a:ext cx="8362950" cy="94138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412408"/>
                <a:gridCol w="1950542"/>
              </a:tblGrid>
              <a:tr h="372236">
                <a:tc>
                  <a:txBody>
                    <a:bodyPr/>
                    <a:lstStyle/>
                    <a:p>
                      <a:pPr marL="114300" indent="0">
                        <a:lnSpc>
                          <a:spcPts val="2200"/>
                        </a:lnSpc>
                      </a:pPr>
                      <a:r>
                        <a:rPr lang="pl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VIII. </a:t>
                      </a:r>
                      <a:r>
                        <a:rPr lang="pl-PL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Poczucie przeciążenia pracą szkolną i stresu w szkole (33 - 36)</a:t>
                      </a:r>
                      <a:endParaRPr lang="pl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2200"/>
                        </a:lnSpc>
                      </a:pPr>
                      <a:r>
                        <a:rPr lang="pl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1,5</a:t>
                      </a:r>
                      <a:endParaRPr lang="pl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69152">
                <a:tc>
                  <a:txBody>
                    <a:bodyPr/>
                    <a:lstStyle/>
                    <a:p>
                      <a:pPr marL="114300" indent="0">
                        <a:lnSpc>
                          <a:spcPts val="2200"/>
                        </a:lnSpc>
                      </a:pPr>
                      <a:r>
                        <a:rPr lang="pl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IX. </a:t>
                      </a:r>
                      <a:r>
                        <a:rPr lang="pl-PL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Występowanie przemocy i zachowań aspołecznych wśród uczniów (37 - 40)</a:t>
                      </a:r>
                      <a:endParaRPr lang="pl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2200"/>
                        </a:lnSpc>
                      </a:pPr>
                      <a:r>
                        <a:rPr lang="pl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1,1</a:t>
                      </a:r>
                      <a:endParaRPr lang="pl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87350" y="1878013"/>
          <a:ext cx="8361363" cy="32131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413528"/>
                <a:gridCol w="1947835"/>
              </a:tblGrid>
              <a:tr h="563437">
                <a:tc>
                  <a:txBody>
                    <a:bodyPr/>
                    <a:lstStyle/>
                    <a:p>
                      <a:pPr indent="0" algn="ctr">
                        <a:lnSpc>
                          <a:spcPts val="2070"/>
                        </a:lnSpc>
                      </a:pPr>
                      <a:r>
                        <a:rPr lang="pl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 panose="02020404030301010803" pitchFamily="18" charset="0"/>
                        </a:rPr>
                        <a:t>Nauczyciele</a:t>
                      </a:r>
                      <a:endParaRPr lang="pl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2160"/>
                        </a:lnSpc>
                      </a:pPr>
                      <a:r>
                        <a:rPr lang="pl" sz="18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 panose="02020404030301010803" pitchFamily="18" charset="0"/>
                        </a:rPr>
                        <a:t>Średnia liczba punktów</a:t>
                      </a:r>
                      <a:endParaRPr lang="pl" sz="1800" b="1">
                        <a:solidFill>
                          <a:schemeClr val="accent1">
                            <a:lumMod val="50000"/>
                          </a:schemeClr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/>
                </a:tc>
              </a:tr>
              <a:tr h="341891">
                <a:tc>
                  <a:txBody>
                    <a:bodyPr/>
                    <a:lstStyle/>
                    <a:p>
                      <a:pPr marL="520700" indent="-406400">
                        <a:lnSpc>
                          <a:spcPts val="2200"/>
                        </a:lnSpc>
                      </a:pPr>
                      <a:r>
                        <a:rPr lang="pl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 panose="02020404030301010803" pitchFamily="18" charset="0"/>
                        </a:rPr>
                        <a:t>I. Satysfakcja z pracy w </a:t>
                      </a:r>
                      <a:r>
                        <a:rPr lang="pl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 panose="02020404030301010803" pitchFamily="18" charset="0"/>
                        </a:rPr>
                        <a:t>szkole (1</a:t>
                      </a:r>
                      <a:r>
                        <a:rPr lang="pl" sz="18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 panose="02020404030301010803" pitchFamily="18" charset="0"/>
                        </a:rPr>
                        <a:t> - 4</a:t>
                      </a:r>
                      <a:r>
                        <a:rPr lang="pl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 panose="02020404030301010803" pitchFamily="18" charset="0"/>
                        </a:rPr>
                        <a:t>)</a:t>
                      </a:r>
                      <a:endParaRPr lang="pl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2200"/>
                        </a:lnSpc>
                      </a:pPr>
                      <a:r>
                        <a:rPr lang="pl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 panose="02020404030301010803" pitchFamily="18" charset="0"/>
                        </a:rPr>
                        <a:t>4,6</a:t>
                      </a:r>
                      <a:endParaRPr lang="pl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/>
                </a:tc>
              </a:tr>
              <a:tr h="574378">
                <a:tc>
                  <a:txBody>
                    <a:bodyPr/>
                    <a:lstStyle/>
                    <a:p>
                      <a:pPr marL="520700" indent="-406400">
                        <a:lnSpc>
                          <a:spcPts val="2184"/>
                        </a:lnSpc>
                      </a:pPr>
                      <a:r>
                        <a:rPr lang="pl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 panose="02020404030301010803" pitchFamily="18" charset="0"/>
                        </a:rPr>
                        <a:t>II. Stwarzanie nauczycielom możliwości uczestnictwa w życiu i pracy szkoły oraz wsparcie ze strony </a:t>
                      </a:r>
                      <a:r>
                        <a:rPr lang="pl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 panose="02020404030301010803" pitchFamily="18" charset="0"/>
                        </a:rPr>
                        <a:t>dyrekcji (5</a:t>
                      </a:r>
                      <a:r>
                        <a:rPr lang="pl" sz="18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 panose="02020404030301010803" pitchFamily="18" charset="0"/>
                        </a:rPr>
                        <a:t> - 12</a:t>
                      </a:r>
                      <a:r>
                        <a:rPr lang="pl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 panose="02020404030301010803" pitchFamily="18" charset="0"/>
                        </a:rPr>
                        <a:t>)</a:t>
                      </a:r>
                      <a:endParaRPr lang="pl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2200"/>
                        </a:lnSpc>
                      </a:pPr>
                      <a:r>
                        <a:rPr lang="pl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 panose="02020404030301010803" pitchFamily="18" charset="0"/>
                        </a:rPr>
                        <a:t>4,6</a:t>
                      </a:r>
                      <a:endParaRPr lang="pl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/>
                </a:tc>
              </a:tr>
              <a:tr h="328216">
                <a:tc>
                  <a:txBody>
                    <a:bodyPr/>
                    <a:lstStyle/>
                    <a:p>
                      <a:pPr marL="520700" indent="-406400">
                        <a:lnSpc>
                          <a:spcPts val="2200"/>
                        </a:lnSpc>
                      </a:pPr>
                      <a:r>
                        <a:rPr lang="pl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 panose="02020404030301010803" pitchFamily="18" charset="0"/>
                        </a:rPr>
                        <a:t>III. Wsparcie uczniów ze strony </a:t>
                      </a:r>
                      <a:r>
                        <a:rPr lang="pl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 panose="02020404030301010803" pitchFamily="18" charset="0"/>
                        </a:rPr>
                        <a:t>nauczycieli (13</a:t>
                      </a:r>
                      <a:r>
                        <a:rPr lang="pl" sz="18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 panose="02020404030301010803" pitchFamily="18" charset="0"/>
                        </a:rPr>
                        <a:t> - 17</a:t>
                      </a:r>
                      <a:r>
                        <a:rPr lang="pl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 panose="02020404030301010803" pitchFamily="18" charset="0"/>
                        </a:rPr>
                        <a:t>)</a:t>
                      </a:r>
                      <a:endParaRPr lang="pl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2200"/>
                        </a:lnSpc>
                      </a:pPr>
                      <a:r>
                        <a:rPr lang="pl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 panose="02020404030301010803" pitchFamily="18" charset="0"/>
                        </a:rPr>
                        <a:t>4,9</a:t>
                      </a:r>
                      <a:endParaRPr lang="pl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/>
                </a:tc>
              </a:tr>
              <a:tr h="517924">
                <a:tc>
                  <a:txBody>
                    <a:bodyPr/>
                    <a:lstStyle/>
                    <a:p>
                      <a:pPr marL="520700" indent="-406400">
                        <a:lnSpc>
                          <a:spcPts val="2200"/>
                        </a:lnSpc>
                      </a:pPr>
                      <a:r>
                        <a:rPr lang="pl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 panose="02020404030301010803" pitchFamily="18" charset="0"/>
                        </a:rPr>
                        <a:t>IV. Podejście uczniów do nauki i zachowania na </a:t>
                      </a:r>
                      <a:r>
                        <a:rPr lang="pl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 panose="02020404030301010803" pitchFamily="18" charset="0"/>
                        </a:rPr>
                        <a:t>lekcjach (18</a:t>
                      </a:r>
                      <a:r>
                        <a:rPr lang="pl" sz="18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 panose="02020404030301010803" pitchFamily="18" charset="0"/>
                        </a:rPr>
                        <a:t> - 21</a:t>
                      </a:r>
                      <a:r>
                        <a:rPr lang="pl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 panose="02020404030301010803" pitchFamily="18" charset="0"/>
                        </a:rPr>
                        <a:t>)</a:t>
                      </a:r>
                      <a:endParaRPr lang="pl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2200"/>
                        </a:lnSpc>
                      </a:pPr>
                      <a:r>
                        <a:rPr lang="pl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 panose="02020404030301010803" pitchFamily="18" charset="0"/>
                        </a:rPr>
                        <a:t>3,9</a:t>
                      </a:r>
                      <a:endParaRPr lang="pl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/>
                </a:tc>
              </a:tr>
              <a:tr h="328216">
                <a:tc>
                  <a:txBody>
                    <a:bodyPr/>
                    <a:lstStyle/>
                    <a:p>
                      <a:pPr marL="520700" indent="-406400">
                        <a:lnSpc>
                          <a:spcPts val="2200"/>
                        </a:lnSpc>
                      </a:pPr>
                      <a:r>
                        <a:rPr lang="pl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 panose="02020404030301010803" pitchFamily="18" charset="0"/>
                        </a:rPr>
                        <a:t>V. Relacje nauczyciele </a:t>
                      </a:r>
                      <a:r>
                        <a:rPr lang="pl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 panose="02020404030301010803" pitchFamily="18" charset="0"/>
                        </a:rPr>
                        <a:t>– nauczyciele (22</a:t>
                      </a:r>
                      <a:r>
                        <a:rPr lang="pl" sz="18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 panose="02020404030301010803" pitchFamily="18" charset="0"/>
                        </a:rPr>
                        <a:t> - 27</a:t>
                      </a:r>
                      <a:r>
                        <a:rPr lang="pl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 panose="02020404030301010803" pitchFamily="18" charset="0"/>
                        </a:rPr>
                        <a:t>)</a:t>
                      </a:r>
                      <a:endParaRPr lang="pl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2200"/>
                        </a:lnSpc>
                      </a:pPr>
                      <a:r>
                        <a:rPr lang="pl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 panose="02020404030301010803" pitchFamily="18" charset="0"/>
                        </a:rPr>
                        <a:t>4,7</a:t>
                      </a:r>
                      <a:endParaRPr lang="pl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/>
                </a:tc>
              </a:tr>
              <a:tr h="465797">
                <a:tc>
                  <a:txBody>
                    <a:bodyPr/>
                    <a:lstStyle/>
                    <a:p>
                      <a:pPr marL="520700" indent="-406400">
                        <a:lnSpc>
                          <a:spcPts val="2160"/>
                        </a:lnSpc>
                      </a:pPr>
                      <a:r>
                        <a:rPr lang="pl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 panose="02020404030301010803" pitchFamily="18" charset="0"/>
                        </a:rPr>
                        <a:t>VI. Uczestnictwo rodziców uczniów z klasy wychowawczej w życiu </a:t>
                      </a:r>
                      <a:r>
                        <a:rPr lang="pl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 panose="02020404030301010803" pitchFamily="18" charset="0"/>
                        </a:rPr>
                        <a:t>klasy/szkoły (28</a:t>
                      </a:r>
                      <a:r>
                        <a:rPr lang="pl" sz="18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 panose="02020404030301010803" pitchFamily="18" charset="0"/>
                        </a:rPr>
                        <a:t> - 32</a:t>
                      </a:r>
                      <a:r>
                        <a:rPr lang="pl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 panose="02020404030301010803" pitchFamily="18" charset="0"/>
                        </a:rPr>
                        <a:t>)</a:t>
                      </a:r>
                      <a:endParaRPr lang="pl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2200"/>
                        </a:lnSpc>
                      </a:pPr>
                      <a:r>
                        <a:rPr lang="pl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 panose="02020404030301010803" pitchFamily="18" charset="0"/>
                        </a:rPr>
                        <a:t>1,2</a:t>
                      </a:r>
                      <a:endParaRPr lang="pl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0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248400"/>
            <a:ext cx="2555875" cy="287338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pl-PL" altLang="pl-PL" sz="1100" dirty="0" smtClean="0">
                <a:solidFill>
                  <a:schemeClr val="accent1">
                    <a:lumMod val="50000"/>
                  </a:schemeClr>
                </a:solidFill>
              </a:rPr>
              <a:t>II Społeczne Liceum Ogólnokształcące im. Toniego Halika w Ostrołęce</a:t>
            </a:r>
          </a:p>
        </p:txBody>
      </p:sp>
      <p:sp>
        <p:nvSpPr>
          <p:cNvPr id="5123" name="Symbol zastępczy numeru slajdu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96CDE842-1CC8-49DE-8783-70E3EB847367}" type="slidenum">
              <a:rPr lang="pl-PL" altLang="pl-PL">
                <a:solidFill>
                  <a:schemeClr val="tx1"/>
                </a:solidFill>
              </a:rPr>
              <a:pPr eaLnBrk="1" hangingPunct="1"/>
              <a:t>2</a:t>
            </a:fld>
            <a:endParaRPr lang="pl-PL" altLang="pl-PL">
              <a:solidFill>
                <a:schemeClr val="tx1"/>
              </a:solidFill>
            </a:endParaRPr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381000" y="2420938"/>
            <a:ext cx="83820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defRPr/>
            </a:pPr>
            <a:r>
              <a:rPr lang="pl-PL" sz="3200" dirty="0">
                <a:solidFill>
                  <a:schemeClr val="accent1">
                    <a:lumMod val="50000"/>
                  </a:schemeClr>
                </a:solidFill>
              </a:rPr>
              <a:t>Najważniejsze działania, jakie podjęto</a:t>
            </a:r>
          </a:p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defRPr/>
            </a:pPr>
            <a:r>
              <a:rPr lang="pl-PL" sz="3200" dirty="0">
                <a:solidFill>
                  <a:schemeClr val="accent1">
                    <a:lumMod val="50000"/>
                  </a:schemeClr>
                </a:solidFill>
              </a:rPr>
              <a:t>w ostatnich 3 latach w ramach realizacji programu Szkoła Promująca Zdrowie i zmiany, jakie dokonały się w ich wyniku.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defRPr/>
            </a:pPr>
            <a:endParaRPr lang="pl-PL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5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5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2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title"/>
          </p:nvPr>
        </p:nvSpPr>
        <p:spPr>
          <a:xfrm>
            <a:off x="1620838" y="46038"/>
            <a:ext cx="5902325" cy="719137"/>
          </a:xfrm>
        </p:spPr>
        <p:txBody>
          <a:bodyPr anchorCtr="1"/>
          <a:lstStyle/>
          <a:p>
            <a:pPr eaLnBrk="1" hangingPunct="1">
              <a:defRPr/>
            </a:pPr>
            <a:r>
              <a:rPr lang="pl-PL" altLang="pl-PL" sz="2400" b="1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STANDARD CZWARTY</a:t>
            </a:r>
          </a:p>
        </p:txBody>
      </p:sp>
      <p:sp>
        <p:nvSpPr>
          <p:cNvPr id="21507" name="Rectangle 20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248400"/>
            <a:ext cx="2555875" cy="287338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pl-PL" altLang="pl-PL" sz="1100" dirty="0" smtClean="0">
                <a:solidFill>
                  <a:schemeClr val="accent1">
                    <a:lumMod val="50000"/>
                  </a:schemeClr>
                </a:solidFill>
              </a:rPr>
              <a:t>II Społeczne Liceum Ogólnokształcące im. Toniego Halika w Ostrołęce</a:t>
            </a:r>
          </a:p>
        </p:txBody>
      </p:sp>
      <p:sp>
        <p:nvSpPr>
          <p:cNvPr id="23556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538B3C0E-1730-44AE-A78D-E232546C0F17}" type="slidenum">
              <a:rPr lang="pl-PL" altLang="pl-PL">
                <a:solidFill>
                  <a:schemeClr val="tx1"/>
                </a:solidFill>
              </a:rPr>
              <a:pPr eaLnBrk="1" hangingPunct="1"/>
              <a:t>20</a:t>
            </a:fld>
            <a:endParaRPr lang="pl-PL" altLang="pl-PL">
              <a:solidFill>
                <a:schemeClr val="tx1"/>
              </a:solidFill>
            </a:endParaRPr>
          </a:p>
        </p:txBody>
      </p:sp>
      <p:sp>
        <p:nvSpPr>
          <p:cNvPr id="21509" name="Prostokąt 1"/>
          <p:cNvSpPr>
            <a:spLocks noChangeArrowheads="1"/>
          </p:cNvSpPr>
          <p:nvPr/>
        </p:nvSpPr>
        <p:spPr bwMode="auto">
          <a:xfrm>
            <a:off x="539750" y="765175"/>
            <a:ext cx="82089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pl-PL" altLang="pl-PL" dirty="0" smtClean="0">
                <a:solidFill>
                  <a:schemeClr val="accent1">
                    <a:lumMod val="50000"/>
                  </a:schemeClr>
                </a:solidFill>
              </a:rPr>
              <a:t>Szkoła Promująca Zdrowie tworzy klimat społeczny sprzyjający zdrowiu i rozwojowi uczniów i pracowników, osiąganiu przez wszystkich sukcesów i wspierający ich poczucie własnej wartości, uczestnictwu, partnerstwu i współdziałaniu członków społeczności szkolnej, rodziców i osób ze społeczności lokalnej.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361950" y="4797425"/>
          <a:ext cx="8362950" cy="94138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629747"/>
                <a:gridCol w="1733203"/>
              </a:tblGrid>
              <a:tr h="372236">
                <a:tc>
                  <a:txBody>
                    <a:bodyPr/>
                    <a:lstStyle/>
                    <a:p>
                      <a:pPr marL="114300" indent="0">
                        <a:lnSpc>
                          <a:spcPts val="2200"/>
                        </a:lnSpc>
                      </a:pPr>
                      <a:r>
                        <a:rPr lang="pl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VIII. </a:t>
                      </a:r>
                      <a:r>
                        <a:rPr lang="pl-PL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Poczucie przeciążenia pracą w szkole i stres w pracy (16 - 18)</a:t>
                      </a:r>
                      <a:endParaRPr lang="pl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2200"/>
                        </a:lnSpc>
                      </a:pPr>
                      <a:r>
                        <a:rPr lang="pl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1,7</a:t>
                      </a:r>
                      <a:endParaRPr lang="pl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69152">
                <a:tc>
                  <a:txBody>
                    <a:bodyPr/>
                    <a:lstStyle/>
                    <a:p>
                      <a:pPr marL="114300" indent="0">
                        <a:lnSpc>
                          <a:spcPts val="2200"/>
                        </a:lnSpc>
                      </a:pPr>
                      <a:r>
                        <a:rPr lang="pl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IX. </a:t>
                      </a:r>
                      <a:r>
                        <a:rPr lang="pl-PL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Występowanie przemocy i zachowań aspołecznych wśród uczniów (19 - 21)</a:t>
                      </a:r>
                      <a:endParaRPr lang="pl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2200"/>
                        </a:lnSpc>
                      </a:pPr>
                      <a:r>
                        <a:rPr lang="pl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1,3</a:t>
                      </a:r>
                      <a:endParaRPr lang="pl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63538" y="2087563"/>
          <a:ext cx="8362950" cy="2682875"/>
        </p:xfrm>
        <a:graphic>
          <a:graphicData uri="http://schemas.openxmlformats.org/drawingml/2006/table">
            <a:tbl>
              <a:tblPr/>
              <a:tblGrid>
                <a:gridCol w="407988"/>
                <a:gridCol w="6221412"/>
                <a:gridCol w="1733550"/>
              </a:tblGrid>
              <a:tr h="630238">
                <a:tc gridSpan="2"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20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Pracownicy szkoły, którzy nie są nauczycielami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21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Średnia liczba punktów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>
                      <a:lvl1pPr marL="1143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114300" marR="0" lvl="0" indent="0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I.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1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101600" marR="0" lvl="0" indent="0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Satysfakcja z pracy w szkole oraz wsparcie ze strony dyrekcji (1 - 6)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4,6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>
                  <a:txBody>
                    <a:bodyPr/>
                    <a:lstStyle>
                      <a:lvl1pPr marL="1143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114300" marR="0" lvl="0" indent="0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II.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1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101600" marR="0" lvl="0" indent="0" algn="l" defTabSz="457200" rtl="0" eaLnBrk="1" fontAlgn="base" latinLnBrk="0" hangingPunct="1">
                        <a:lnSpc>
                          <a:spcPts val="21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Stwarzanie pracownikom, którzy nie są nauczycielami, możliwości uczestnictwa w życiu i pracy szkoły (7 - 9)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4,5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 marL="1143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114300" marR="0" lvl="0" indent="0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III.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1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101600" marR="0" lvl="0" indent="0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Relacje między pracownikami, którzy nie są nauczycielami (10 - 12)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638">
                <a:tc>
                  <a:txBody>
                    <a:bodyPr/>
                    <a:lstStyle>
                      <a:lvl1pPr marL="1143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114300" marR="0" lvl="0" indent="0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IV.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1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101600" marR="0" lvl="0" indent="0" algn="l" defTabSz="457200" rtl="0" eaLnBrk="1" fontAlgn="base" latinLnBrk="0" hangingPunct="1">
                        <a:lnSpc>
                          <a:spcPts val="21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Stosunek uczniów do pracowników, którzy nie są nauczycielami(13 - 15)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4,9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title"/>
          </p:nvPr>
        </p:nvSpPr>
        <p:spPr>
          <a:xfrm>
            <a:off x="1582738" y="65088"/>
            <a:ext cx="5903912" cy="719137"/>
          </a:xfrm>
        </p:spPr>
        <p:txBody>
          <a:bodyPr anchorCtr="1"/>
          <a:lstStyle/>
          <a:p>
            <a:pPr eaLnBrk="1" hangingPunct="1">
              <a:defRPr/>
            </a:pPr>
            <a:r>
              <a:rPr lang="pl-PL" altLang="pl-PL" sz="2400" b="1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STANDARD CZWARTY</a:t>
            </a:r>
          </a:p>
        </p:txBody>
      </p:sp>
      <p:sp>
        <p:nvSpPr>
          <p:cNvPr id="22531" name="Rectangle 20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248400"/>
            <a:ext cx="2555875" cy="287338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pl-PL" altLang="pl-PL" sz="1100" dirty="0" smtClean="0">
                <a:solidFill>
                  <a:schemeClr val="accent1">
                    <a:lumMod val="50000"/>
                  </a:schemeClr>
                </a:solidFill>
              </a:rPr>
              <a:t>II Społeczne Liceum Ogólnokształcące im. Toniego Halika w Ostrołęce</a:t>
            </a:r>
          </a:p>
        </p:txBody>
      </p:sp>
      <p:sp>
        <p:nvSpPr>
          <p:cNvPr id="24580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5E02D6B8-E553-4446-9FE6-95FE4593B13F}" type="slidenum">
              <a:rPr lang="pl-PL" altLang="pl-PL">
                <a:solidFill>
                  <a:schemeClr val="tx1"/>
                </a:solidFill>
              </a:rPr>
              <a:pPr eaLnBrk="1" hangingPunct="1"/>
              <a:t>21</a:t>
            </a:fld>
            <a:endParaRPr lang="pl-PL" altLang="pl-PL">
              <a:solidFill>
                <a:schemeClr val="tx1"/>
              </a:solidFill>
            </a:endParaRPr>
          </a:p>
        </p:txBody>
      </p:sp>
      <p:sp>
        <p:nvSpPr>
          <p:cNvPr id="22533" name="Prostokąt 1"/>
          <p:cNvSpPr>
            <a:spLocks noChangeArrowheads="1"/>
          </p:cNvSpPr>
          <p:nvPr/>
        </p:nvSpPr>
        <p:spPr bwMode="auto">
          <a:xfrm>
            <a:off x="539750" y="765175"/>
            <a:ext cx="82089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pl-PL" altLang="pl-PL" dirty="0" smtClean="0">
                <a:solidFill>
                  <a:schemeClr val="accent1">
                    <a:lumMod val="50000"/>
                  </a:schemeClr>
                </a:solidFill>
              </a:rPr>
              <a:t>Szkoła Promująca Zdrowie tworzy klimat społeczny sprzyjający zdrowiu i rozwojowi uczniów i pracowników, osiąganiu przez wszystkich sukcesów i wspierający ich poczucie własnej wartości, uczestnictwu, partnerstwu i współdziałaniu członków społeczności szkolnej, rodziców i osób ze społeczności lokalnej.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384175" y="5661025"/>
          <a:ext cx="8364538" cy="4826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630783"/>
                <a:gridCol w="1733755"/>
              </a:tblGrid>
              <a:tr h="482600">
                <a:tc>
                  <a:txBody>
                    <a:bodyPr/>
                    <a:lstStyle/>
                    <a:p>
                      <a:pPr marL="114300" indent="0">
                        <a:lnSpc>
                          <a:spcPts val="2200"/>
                        </a:lnSpc>
                      </a:pPr>
                      <a:r>
                        <a:rPr lang="pl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 panose="02020404030301010803" pitchFamily="18" charset="0"/>
                        </a:rPr>
                        <a:t>VIII. </a:t>
                      </a:r>
                      <a:r>
                        <a:rPr lang="pl-PL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 panose="02020404030301010803" pitchFamily="18" charset="0"/>
                        </a:rPr>
                        <a:t>Przeciążenie dziecka pracą szkolną i stres w szkole (26 - 29)</a:t>
                      </a:r>
                      <a:endParaRPr lang="pl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2200"/>
                        </a:lnSpc>
                      </a:pPr>
                      <a:r>
                        <a:rPr lang="pl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 panose="02020404030301010803" pitchFamily="18" charset="0"/>
                        </a:rPr>
                        <a:t>2,6</a:t>
                      </a:r>
                      <a:endParaRPr lang="pl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384175" y="5373688"/>
          <a:ext cx="8364538" cy="2794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636097"/>
                <a:gridCol w="1728441"/>
              </a:tblGrid>
              <a:tr h="45719">
                <a:tc>
                  <a:txBody>
                    <a:bodyPr/>
                    <a:lstStyle/>
                    <a:p>
                      <a:pPr marL="114300" indent="0">
                        <a:lnSpc>
                          <a:spcPts val="2200"/>
                        </a:lnSpc>
                      </a:pPr>
                      <a:endParaRPr lang="pl" sz="1400" dirty="0"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D0D7E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2200"/>
                        </a:lnSpc>
                      </a:pPr>
                      <a:endParaRPr lang="pl" sz="1400" dirty="0"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D0D7E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390525" y="2133600"/>
          <a:ext cx="8358188" cy="319405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625749"/>
                <a:gridCol w="1732439"/>
              </a:tblGrid>
              <a:tr h="583844">
                <a:tc>
                  <a:txBody>
                    <a:bodyPr/>
                    <a:lstStyle/>
                    <a:p>
                      <a:pPr indent="0" algn="ctr">
                        <a:lnSpc>
                          <a:spcPts val="2070"/>
                        </a:lnSpc>
                      </a:pPr>
                      <a:r>
                        <a:rPr lang="pl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 panose="02020404030301010803" pitchFamily="18" charset="0"/>
                        </a:rPr>
                        <a:t>Rodzice</a:t>
                      </a:r>
                      <a:endParaRPr lang="pl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2160"/>
                        </a:lnSpc>
                      </a:pPr>
                      <a:r>
                        <a:rPr lang="pl" sz="18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 panose="02020404030301010803" pitchFamily="18" charset="0"/>
                        </a:rPr>
                        <a:t>Średnia liczba punktów</a:t>
                      </a:r>
                      <a:endParaRPr lang="pl" sz="1800" b="1">
                        <a:solidFill>
                          <a:schemeClr val="accent1">
                            <a:lumMod val="50000"/>
                          </a:schemeClr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/>
                </a:tc>
              </a:tr>
              <a:tr h="348342">
                <a:tc>
                  <a:txBody>
                    <a:bodyPr/>
                    <a:lstStyle/>
                    <a:p>
                      <a:pPr marL="114300" indent="0">
                        <a:lnSpc>
                          <a:spcPts val="2440"/>
                        </a:lnSpc>
                      </a:pPr>
                      <a:r>
                        <a:rPr lang="pl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 panose="02020404030301010803" pitchFamily="18" charset="0"/>
                        </a:rPr>
                        <a:t>I. </a:t>
                      </a:r>
                      <a:r>
                        <a:rPr lang="pl-PL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 panose="02020404030301010803" pitchFamily="18" charset="0"/>
                        </a:rPr>
                        <a:t>Satysfakcja ze szkoły dziecka (1 - 5)</a:t>
                      </a:r>
                      <a:endParaRPr lang="pl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2440"/>
                        </a:lnSpc>
                      </a:pPr>
                      <a:r>
                        <a:rPr lang="pl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 panose="02020404030301010803" pitchFamily="18" charset="0"/>
                        </a:rPr>
                        <a:t>4,4</a:t>
                      </a:r>
                      <a:endParaRPr lang="pl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/>
                </a:tc>
              </a:tr>
              <a:tr h="636920">
                <a:tc>
                  <a:txBody>
                    <a:bodyPr/>
                    <a:lstStyle/>
                    <a:p>
                      <a:pPr marL="114300" indent="0">
                        <a:lnSpc>
                          <a:spcPts val="2440"/>
                        </a:lnSpc>
                      </a:pPr>
                      <a:r>
                        <a:rPr lang="pl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 panose="02020404030301010803" pitchFamily="18" charset="0"/>
                        </a:rPr>
                        <a:t>II. </a:t>
                      </a:r>
                      <a:r>
                        <a:rPr lang="pl-PL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 panose="02020404030301010803" pitchFamily="18" charset="0"/>
                        </a:rPr>
                        <a:t>Stwarzanie rodzicom możliwości uczestnictwa w życiu klasy/szkoły (6 - 11)</a:t>
                      </a:r>
                      <a:endParaRPr lang="pl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2440"/>
                        </a:lnSpc>
                      </a:pPr>
                      <a:r>
                        <a:rPr lang="pl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 panose="02020404030301010803" pitchFamily="18" charset="0"/>
                        </a:rPr>
                        <a:t>4,7</a:t>
                      </a:r>
                      <a:endParaRPr lang="pl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/>
                </a:tc>
              </a:tr>
              <a:tr h="636920">
                <a:tc>
                  <a:txBody>
                    <a:bodyPr/>
                    <a:lstStyle/>
                    <a:p>
                      <a:pPr marL="114300" indent="0">
                        <a:lnSpc>
                          <a:spcPts val="2440"/>
                        </a:lnSpc>
                      </a:pPr>
                      <a:r>
                        <a:rPr lang="pl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 panose="02020404030301010803" pitchFamily="18" charset="0"/>
                        </a:rPr>
                        <a:t>III. </a:t>
                      </a:r>
                      <a:r>
                        <a:rPr lang="pl-PL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 panose="02020404030301010803" pitchFamily="18" charset="0"/>
                        </a:rPr>
                        <a:t>Wsparcie uczniów ze strony nauczycieli (12 - 17)</a:t>
                      </a:r>
                      <a:endParaRPr lang="pl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2440"/>
                        </a:lnSpc>
                      </a:pPr>
                      <a:r>
                        <a:rPr lang="pl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 panose="02020404030301010803" pitchFamily="18" charset="0"/>
                        </a:rPr>
                        <a:t>4,4</a:t>
                      </a:r>
                      <a:endParaRPr lang="pl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/>
                </a:tc>
              </a:tr>
              <a:tr h="636920">
                <a:tc>
                  <a:txBody>
                    <a:bodyPr/>
                    <a:lstStyle/>
                    <a:p>
                      <a:pPr marL="114300" indent="0">
                        <a:lnSpc>
                          <a:spcPts val="2440"/>
                        </a:lnSpc>
                      </a:pPr>
                      <a:r>
                        <a:rPr lang="pl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 panose="02020404030301010803" pitchFamily="18" charset="0"/>
                        </a:rPr>
                        <a:t>IV. </a:t>
                      </a:r>
                      <a:r>
                        <a:rPr lang="pl-PL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 panose="02020404030301010803" pitchFamily="18" charset="0"/>
                        </a:rPr>
                        <a:t>Uczestnictwo rodziców w życiu i pracy klasy/szkoły (18 - 21)</a:t>
                      </a:r>
                      <a:endParaRPr lang="pl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2440"/>
                        </a:lnSpc>
                      </a:pPr>
                      <a:r>
                        <a:rPr lang="pl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 panose="02020404030301010803" pitchFamily="18" charset="0"/>
                        </a:rPr>
                        <a:t>3,6</a:t>
                      </a:r>
                      <a:endParaRPr lang="pl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/>
                </a:tc>
              </a:tr>
              <a:tr h="351105">
                <a:tc>
                  <a:txBody>
                    <a:bodyPr/>
                    <a:lstStyle/>
                    <a:p>
                      <a:pPr marL="114300" indent="0">
                        <a:lnSpc>
                          <a:spcPts val="2440"/>
                        </a:lnSpc>
                      </a:pPr>
                      <a:r>
                        <a:rPr lang="pl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 panose="02020404030301010803" pitchFamily="18" charset="0"/>
                        </a:rPr>
                        <a:t>V. </a:t>
                      </a:r>
                      <a:r>
                        <a:rPr lang="pl-PL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 panose="02020404030301010803" pitchFamily="18" charset="0"/>
                        </a:rPr>
                        <a:t>Wsparcie dla rodziców (22 - 25)</a:t>
                      </a:r>
                      <a:endParaRPr lang="pl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2440"/>
                        </a:lnSpc>
                      </a:pPr>
                      <a:r>
                        <a:rPr lang="pl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aramond" panose="02020404030301010803" pitchFamily="18" charset="0"/>
                        </a:rPr>
                        <a:t>4,6</a:t>
                      </a:r>
                      <a:endParaRPr lang="pl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title"/>
          </p:nvPr>
        </p:nvSpPr>
        <p:spPr>
          <a:xfrm>
            <a:off x="1582738" y="74613"/>
            <a:ext cx="5903912" cy="719137"/>
          </a:xfrm>
        </p:spPr>
        <p:txBody>
          <a:bodyPr anchorCtr="1"/>
          <a:lstStyle/>
          <a:p>
            <a:pPr eaLnBrk="1" hangingPunct="1">
              <a:defRPr/>
            </a:pPr>
            <a:r>
              <a:rPr lang="pl-PL" altLang="pl-PL" sz="2400" b="1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STANDARD CZWARTY</a:t>
            </a:r>
          </a:p>
        </p:txBody>
      </p:sp>
      <p:sp>
        <p:nvSpPr>
          <p:cNvPr id="23555" name="Rectangle 20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248400"/>
            <a:ext cx="2555875" cy="287338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pl-PL" altLang="pl-PL" sz="1100" dirty="0" smtClean="0">
                <a:solidFill>
                  <a:schemeClr val="accent1">
                    <a:lumMod val="50000"/>
                  </a:schemeClr>
                </a:solidFill>
              </a:rPr>
              <a:t>II Społeczne Liceum Ogólnokształcące im. Toniego Halika w Ostrołęce</a:t>
            </a:r>
          </a:p>
        </p:txBody>
      </p:sp>
      <p:sp>
        <p:nvSpPr>
          <p:cNvPr id="25604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FD384962-3666-449A-88EC-1E452F8272E4}" type="slidenum">
              <a:rPr lang="pl-PL" altLang="pl-PL">
                <a:solidFill>
                  <a:schemeClr val="tx1"/>
                </a:solidFill>
              </a:rPr>
              <a:pPr eaLnBrk="1" hangingPunct="1"/>
              <a:t>22</a:t>
            </a:fld>
            <a:endParaRPr lang="pl-PL" altLang="pl-PL">
              <a:solidFill>
                <a:schemeClr val="tx1"/>
              </a:solidFill>
            </a:endParaRPr>
          </a:p>
        </p:txBody>
      </p:sp>
      <p:sp>
        <p:nvSpPr>
          <p:cNvPr id="23557" name="Prostokąt 1"/>
          <p:cNvSpPr>
            <a:spLocks noChangeArrowheads="1"/>
          </p:cNvSpPr>
          <p:nvPr/>
        </p:nvSpPr>
        <p:spPr bwMode="auto">
          <a:xfrm>
            <a:off x="539750" y="765175"/>
            <a:ext cx="82089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pl-PL" altLang="pl-PL" dirty="0" smtClean="0">
                <a:solidFill>
                  <a:schemeClr val="accent1">
                    <a:lumMod val="50000"/>
                  </a:schemeClr>
                </a:solidFill>
              </a:rPr>
              <a:t>Szkoła Promująca Zdrowie tworzy klimat społeczny sprzyjający zdrowiu i rozwojowi uczniów i pracowników, osiąganiu przez wszystkich sukcesów i wspierający ich poczucie własnej wartości, uczestnictwu, partnerstwu i współdziałaniu członków społeczności szkolnej, rodziców i osób ze społeczności lokalnej.</a:t>
            </a:r>
          </a:p>
        </p:txBody>
      </p:sp>
      <p:graphicFrame>
        <p:nvGraphicFramePr>
          <p:cNvPr id="8" name="Wykres 7"/>
          <p:cNvGraphicFramePr>
            <a:graphicFrameLocks/>
          </p:cNvGraphicFramePr>
          <p:nvPr/>
        </p:nvGraphicFramePr>
        <p:xfrm>
          <a:off x="1665027" y="1965325"/>
          <a:ext cx="5958408" cy="4323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title"/>
          </p:nvPr>
        </p:nvSpPr>
        <p:spPr>
          <a:xfrm>
            <a:off x="1547813" y="63500"/>
            <a:ext cx="5903912" cy="719138"/>
          </a:xfrm>
        </p:spPr>
        <p:txBody>
          <a:bodyPr anchorCtr="1"/>
          <a:lstStyle/>
          <a:p>
            <a:pPr algn="ctr" eaLnBrk="1" hangingPunct="1">
              <a:defRPr/>
            </a:pPr>
            <a:r>
              <a:rPr lang="pl-PL" altLang="pl-PL" sz="2400" b="1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STANDARD CZWARTY</a:t>
            </a:r>
          </a:p>
        </p:txBody>
      </p:sp>
      <p:sp>
        <p:nvSpPr>
          <p:cNvPr id="24579" name="Rectangle 20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248400"/>
            <a:ext cx="2555875" cy="287338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pl-PL" altLang="pl-PL" sz="1100" dirty="0" smtClean="0">
                <a:solidFill>
                  <a:schemeClr val="accent1">
                    <a:lumMod val="50000"/>
                  </a:schemeClr>
                </a:solidFill>
              </a:rPr>
              <a:t>II Społeczne Liceum Ogólnokształcące im. Toniego Halika w Ostrołęce</a:t>
            </a:r>
          </a:p>
        </p:txBody>
      </p:sp>
      <p:sp>
        <p:nvSpPr>
          <p:cNvPr id="26628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0CE967F3-9AD5-4073-831A-869B54367F3E}" type="slidenum">
              <a:rPr lang="pl-PL" altLang="pl-PL">
                <a:solidFill>
                  <a:schemeClr val="tx1"/>
                </a:solidFill>
              </a:rPr>
              <a:pPr eaLnBrk="1" hangingPunct="1"/>
              <a:t>23</a:t>
            </a:fld>
            <a:endParaRPr lang="pl-PL" altLang="pl-PL">
              <a:solidFill>
                <a:schemeClr val="tx1"/>
              </a:solidFill>
            </a:endParaRPr>
          </a:p>
        </p:txBody>
      </p:sp>
      <p:sp>
        <p:nvSpPr>
          <p:cNvPr id="24581" name="Prostokąt 1"/>
          <p:cNvSpPr>
            <a:spLocks noChangeArrowheads="1"/>
          </p:cNvSpPr>
          <p:nvPr/>
        </p:nvSpPr>
        <p:spPr bwMode="auto">
          <a:xfrm>
            <a:off x="539750" y="765175"/>
            <a:ext cx="82089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pl-PL" altLang="pl-PL" dirty="0" smtClean="0">
                <a:solidFill>
                  <a:schemeClr val="accent1">
                    <a:lumMod val="50000"/>
                  </a:schemeClr>
                </a:solidFill>
              </a:rPr>
              <a:t>Szkoła Promująca Zdrowie tworzy klimat społeczny sprzyjający zdrowiu i rozwojowi uczniów i pracowników, osiąganiu przez wszystkich sukcesów i wspierający ich poczucie własnej wartości, uczestnictwu, partnerstwu i współdziałaniu członków społeczności szkolnej, rodziców i osób ze społeczności lokalnej.</a:t>
            </a:r>
          </a:p>
        </p:txBody>
      </p:sp>
      <p:graphicFrame>
        <p:nvGraphicFramePr>
          <p:cNvPr id="8" name="Wykres 7"/>
          <p:cNvGraphicFramePr>
            <a:graphicFrameLocks/>
          </p:cNvGraphicFramePr>
          <p:nvPr/>
        </p:nvGraphicFramePr>
        <p:xfrm>
          <a:off x="1835696" y="2132856"/>
          <a:ext cx="5382344" cy="3675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title"/>
          </p:nvPr>
        </p:nvSpPr>
        <p:spPr>
          <a:xfrm>
            <a:off x="1547813" y="46038"/>
            <a:ext cx="5903912" cy="719137"/>
          </a:xfrm>
        </p:spPr>
        <p:txBody>
          <a:bodyPr anchorCtr="1"/>
          <a:lstStyle/>
          <a:p>
            <a:pPr eaLnBrk="1" hangingPunct="1">
              <a:defRPr/>
            </a:pPr>
            <a:r>
              <a:rPr lang="pl-PL" altLang="pl-PL" sz="2400" b="1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STANDARD CZWARTY</a:t>
            </a:r>
          </a:p>
        </p:txBody>
      </p:sp>
      <p:sp>
        <p:nvSpPr>
          <p:cNvPr id="25603" name="Rectangle 20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248400"/>
            <a:ext cx="2555875" cy="287338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pl-PL" altLang="pl-PL" sz="1100" dirty="0" smtClean="0">
                <a:solidFill>
                  <a:schemeClr val="accent1">
                    <a:lumMod val="50000"/>
                  </a:schemeClr>
                </a:solidFill>
              </a:rPr>
              <a:t>II Społeczne Liceum Ogólnokształcące im. Toniego Halika w Ostrołęce</a:t>
            </a:r>
          </a:p>
        </p:txBody>
      </p:sp>
      <p:sp>
        <p:nvSpPr>
          <p:cNvPr id="27652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9A7EDBC7-4608-418C-A511-C8903B3C1A8B}" type="slidenum">
              <a:rPr lang="pl-PL" altLang="pl-PL">
                <a:solidFill>
                  <a:schemeClr val="tx1"/>
                </a:solidFill>
              </a:rPr>
              <a:pPr eaLnBrk="1" hangingPunct="1"/>
              <a:t>24</a:t>
            </a:fld>
            <a:endParaRPr lang="pl-PL" altLang="pl-PL">
              <a:solidFill>
                <a:schemeClr val="tx1"/>
              </a:solidFill>
            </a:endParaRPr>
          </a:p>
        </p:txBody>
      </p:sp>
      <p:sp>
        <p:nvSpPr>
          <p:cNvPr id="25605" name="Prostokąt 1"/>
          <p:cNvSpPr>
            <a:spLocks noChangeArrowheads="1"/>
          </p:cNvSpPr>
          <p:nvPr/>
        </p:nvSpPr>
        <p:spPr bwMode="auto">
          <a:xfrm>
            <a:off x="539750" y="765175"/>
            <a:ext cx="82089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pl-PL" altLang="pl-PL" dirty="0" smtClean="0">
                <a:solidFill>
                  <a:schemeClr val="accent1">
                    <a:lumMod val="50000"/>
                  </a:schemeClr>
                </a:solidFill>
              </a:rPr>
              <a:t>Szkoła Promująca Zdrowie tworzy klimat społeczny sprzyjający zdrowiu i rozwojowi uczniów i pracowników, osiąganiu przez wszystkich sukcesów i wspierający ich poczucie własnej wartości, uczestnictwu, partnerstwu i współdziałaniu członków społeczności szkolnej, rodziców i osób ze społeczności lokalnej.</a:t>
            </a:r>
          </a:p>
        </p:txBody>
      </p:sp>
      <p:graphicFrame>
        <p:nvGraphicFramePr>
          <p:cNvPr id="8" name="Wykres 7"/>
          <p:cNvGraphicFramePr>
            <a:graphicFrameLocks/>
          </p:cNvGraphicFramePr>
          <p:nvPr/>
        </p:nvGraphicFramePr>
        <p:xfrm>
          <a:off x="1701031" y="1965325"/>
          <a:ext cx="5886400" cy="417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title"/>
          </p:nvPr>
        </p:nvSpPr>
        <p:spPr>
          <a:xfrm>
            <a:off x="1582738" y="46038"/>
            <a:ext cx="5903912" cy="719137"/>
          </a:xfrm>
        </p:spPr>
        <p:txBody>
          <a:bodyPr anchorCtr="1"/>
          <a:lstStyle/>
          <a:p>
            <a:pPr eaLnBrk="1" hangingPunct="1">
              <a:defRPr/>
            </a:pPr>
            <a:r>
              <a:rPr lang="pl-PL" altLang="pl-PL" sz="2400" b="1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STANDARD CZWARTY</a:t>
            </a:r>
          </a:p>
        </p:txBody>
      </p:sp>
      <p:sp>
        <p:nvSpPr>
          <p:cNvPr id="26627" name="Rectangle 20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248400"/>
            <a:ext cx="2555875" cy="287338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pl-PL" altLang="pl-PL" sz="1100" dirty="0" smtClean="0">
                <a:solidFill>
                  <a:schemeClr val="accent1">
                    <a:lumMod val="50000"/>
                  </a:schemeClr>
                </a:solidFill>
              </a:rPr>
              <a:t>II Społeczne Liceum Ogólnokształcące im. Toniego Halika w Ostrołęce</a:t>
            </a:r>
          </a:p>
        </p:txBody>
      </p:sp>
      <p:sp>
        <p:nvSpPr>
          <p:cNvPr id="28676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7019FAA3-612B-4CE2-964D-09D75794C016}" type="slidenum">
              <a:rPr lang="pl-PL" altLang="pl-PL">
                <a:solidFill>
                  <a:schemeClr val="tx1"/>
                </a:solidFill>
              </a:rPr>
              <a:pPr eaLnBrk="1" hangingPunct="1"/>
              <a:t>25</a:t>
            </a:fld>
            <a:endParaRPr lang="pl-PL" altLang="pl-PL">
              <a:solidFill>
                <a:schemeClr val="tx1"/>
              </a:solidFill>
            </a:endParaRPr>
          </a:p>
        </p:txBody>
      </p:sp>
      <p:sp>
        <p:nvSpPr>
          <p:cNvPr id="26629" name="Prostokąt 1"/>
          <p:cNvSpPr>
            <a:spLocks noChangeArrowheads="1"/>
          </p:cNvSpPr>
          <p:nvPr/>
        </p:nvSpPr>
        <p:spPr bwMode="auto">
          <a:xfrm>
            <a:off x="539750" y="765175"/>
            <a:ext cx="82089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pl-PL" altLang="pl-PL" dirty="0" smtClean="0">
                <a:solidFill>
                  <a:schemeClr val="accent1">
                    <a:lumMod val="50000"/>
                  </a:schemeClr>
                </a:solidFill>
              </a:rPr>
              <a:t>Szkoła Promująca Zdrowie tworzy klimat społeczny sprzyjający zdrowiu i rozwojowi uczniów i pracowników, osiąganiu przez wszystkich sukcesów i wspierający ich poczucie własnej wartości, uczestnictwu, partnerstwu i współdziałaniu członków społeczności szkolnej, rodziców i osób ze społeczności lokalnej.</a:t>
            </a:r>
          </a:p>
        </p:txBody>
      </p:sp>
      <p:graphicFrame>
        <p:nvGraphicFramePr>
          <p:cNvPr id="8" name="Wykres 7"/>
          <p:cNvGraphicFramePr>
            <a:graphicFrameLocks/>
          </p:cNvGraphicFramePr>
          <p:nvPr/>
        </p:nvGraphicFramePr>
        <p:xfrm>
          <a:off x="1907704" y="2132856"/>
          <a:ext cx="4860032" cy="3535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title"/>
          </p:nvPr>
        </p:nvSpPr>
        <p:spPr>
          <a:xfrm>
            <a:off x="1582738" y="188913"/>
            <a:ext cx="5903912" cy="719137"/>
          </a:xfrm>
        </p:spPr>
        <p:txBody>
          <a:bodyPr anchorCtr="1"/>
          <a:lstStyle/>
          <a:p>
            <a:pPr eaLnBrk="1" hangingPunct="1">
              <a:defRPr/>
            </a:pPr>
            <a:r>
              <a:rPr lang="pl-PL" altLang="pl-PL" sz="2400" b="1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STANDARD CZWARTY</a:t>
            </a:r>
          </a:p>
        </p:txBody>
      </p:sp>
      <p:sp>
        <p:nvSpPr>
          <p:cNvPr id="27651" name="Rectangle 20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248400"/>
            <a:ext cx="2555875" cy="287338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pl-PL" altLang="pl-PL" sz="1100" dirty="0" smtClean="0">
                <a:solidFill>
                  <a:schemeClr val="accent1">
                    <a:lumMod val="50000"/>
                  </a:schemeClr>
                </a:solidFill>
              </a:rPr>
              <a:t>II Społeczne Liceum Ogólnokształcące im. Toniego Halika w Ostrołęce</a:t>
            </a:r>
          </a:p>
        </p:txBody>
      </p:sp>
      <p:sp>
        <p:nvSpPr>
          <p:cNvPr id="29700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EE01EA2D-EA6B-48CD-899E-330A03EDE2C1}" type="slidenum">
              <a:rPr lang="pl-PL" altLang="pl-PL">
                <a:solidFill>
                  <a:schemeClr val="tx1"/>
                </a:solidFill>
              </a:rPr>
              <a:pPr eaLnBrk="1" hangingPunct="1"/>
              <a:t>26</a:t>
            </a:fld>
            <a:endParaRPr lang="pl-PL" altLang="pl-PL">
              <a:solidFill>
                <a:schemeClr val="tx1"/>
              </a:solidFill>
            </a:endParaRPr>
          </a:p>
        </p:txBody>
      </p:sp>
      <p:sp>
        <p:nvSpPr>
          <p:cNvPr id="27653" name="Prostokąt 1"/>
          <p:cNvSpPr>
            <a:spLocks noChangeArrowheads="1"/>
          </p:cNvSpPr>
          <p:nvPr/>
        </p:nvSpPr>
        <p:spPr bwMode="auto">
          <a:xfrm>
            <a:off x="539750" y="765175"/>
            <a:ext cx="82089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pl-PL" altLang="pl-PL" dirty="0" smtClean="0">
                <a:solidFill>
                  <a:schemeClr val="accent1">
                    <a:lumMod val="50000"/>
                  </a:schemeClr>
                </a:solidFill>
              </a:rPr>
              <a:t>Szkoła Promująca Zdrowie tworzy klimat społeczny sprzyjający zdrowiu i rozwojowi uczniów i pracowników, osiąganiu przez wszystkich sukcesów i wspierający ich poczucie własnej wartości, uczestnictwu, partnerstwu i współdziałaniu członków społeczności szkolnej, rodziców i osób ze społeczności lokalnej.</a:t>
            </a:r>
          </a:p>
        </p:txBody>
      </p:sp>
      <p:graphicFrame>
        <p:nvGraphicFramePr>
          <p:cNvPr id="7" name="Wykres 6"/>
          <p:cNvGraphicFramePr>
            <a:graphicFrameLocks/>
          </p:cNvGraphicFramePr>
          <p:nvPr/>
        </p:nvGraphicFramePr>
        <p:xfrm>
          <a:off x="1691680" y="2780928"/>
          <a:ext cx="5238328" cy="3099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title"/>
          </p:nvPr>
        </p:nvSpPr>
        <p:spPr>
          <a:xfrm>
            <a:off x="1574800" y="438150"/>
            <a:ext cx="5903913" cy="720725"/>
          </a:xfrm>
        </p:spPr>
        <p:txBody>
          <a:bodyPr anchorCtr="1"/>
          <a:lstStyle/>
          <a:p>
            <a:pPr eaLnBrk="1" hangingPunct="1">
              <a:defRPr/>
            </a:pPr>
            <a:r>
              <a:rPr lang="pl-PL" altLang="pl-PL" sz="2400" b="1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STANDARD CZWARTY</a:t>
            </a:r>
          </a:p>
        </p:txBody>
      </p:sp>
      <p:sp>
        <p:nvSpPr>
          <p:cNvPr id="28675" name="Rectangle 20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248400"/>
            <a:ext cx="2555875" cy="287338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pl-PL" altLang="pl-PL" sz="1100" dirty="0" smtClean="0">
                <a:solidFill>
                  <a:schemeClr val="accent1">
                    <a:lumMod val="50000"/>
                  </a:schemeClr>
                </a:solidFill>
              </a:rPr>
              <a:t>II Społeczne Liceum Ogólnokształcące im. Toniego Halika w Ostrołęce</a:t>
            </a:r>
          </a:p>
        </p:txBody>
      </p:sp>
      <p:sp>
        <p:nvSpPr>
          <p:cNvPr id="30724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19096506-F120-4B95-93BB-573343E41B87}" type="slidenum">
              <a:rPr lang="pl-PL" altLang="pl-PL">
                <a:solidFill>
                  <a:schemeClr val="tx1"/>
                </a:solidFill>
              </a:rPr>
              <a:pPr eaLnBrk="1" hangingPunct="1"/>
              <a:t>27</a:t>
            </a:fld>
            <a:endParaRPr lang="pl-PL" altLang="pl-PL">
              <a:solidFill>
                <a:schemeClr val="tx1"/>
              </a:solidFill>
            </a:endParaRPr>
          </a:p>
        </p:txBody>
      </p:sp>
      <p:sp>
        <p:nvSpPr>
          <p:cNvPr id="28677" name="Prostokąt 1"/>
          <p:cNvSpPr>
            <a:spLocks noChangeArrowheads="1"/>
          </p:cNvSpPr>
          <p:nvPr/>
        </p:nvSpPr>
        <p:spPr bwMode="auto">
          <a:xfrm>
            <a:off x="896938" y="1484313"/>
            <a:ext cx="76327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pl-PL" altLang="pl-PL" sz="2800" b="1" dirty="0" smtClean="0">
                <a:solidFill>
                  <a:schemeClr val="accent1">
                    <a:lumMod val="50000"/>
                  </a:schemeClr>
                </a:solidFill>
              </a:rPr>
              <a:t>Wnioski wynikające z autoewaluacji standardu czwartego</a:t>
            </a:r>
          </a:p>
        </p:txBody>
      </p:sp>
      <p:sp>
        <p:nvSpPr>
          <p:cNvPr id="3" name="Prostokąt 2"/>
          <p:cNvSpPr/>
          <p:nvPr/>
        </p:nvSpPr>
        <p:spPr>
          <a:xfrm>
            <a:off x="503238" y="2759075"/>
            <a:ext cx="8137525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hangingPunct="1">
              <a:buFont typeface="Wingdings" panose="05000000000000000000" pitchFamily="2" charset="2"/>
              <a:buChar char="ü"/>
              <a:defRPr/>
            </a:pPr>
            <a:endParaRPr lang="pl-PL" sz="2000" dirty="0"/>
          </a:p>
          <a:p>
            <a:pPr eaLnBrk="1" hangingPunct="1">
              <a:defRPr/>
            </a:pPr>
            <a:endParaRPr lang="pl-PL" dirty="0"/>
          </a:p>
          <a:p>
            <a:pPr eaLnBrk="1" hangingPunct="1">
              <a:defRPr/>
            </a:pPr>
            <a:endParaRPr lang="pl-PL" dirty="0"/>
          </a:p>
        </p:txBody>
      </p:sp>
      <p:sp>
        <p:nvSpPr>
          <p:cNvPr id="28679" name="Prostokąt 3"/>
          <p:cNvSpPr>
            <a:spLocks noChangeArrowheads="1"/>
          </p:cNvSpPr>
          <p:nvPr/>
        </p:nvSpPr>
        <p:spPr bwMode="auto">
          <a:xfrm>
            <a:off x="876300" y="2565400"/>
            <a:ext cx="8064500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pl-PL" altLang="pl-PL" dirty="0" smtClean="0">
                <a:solidFill>
                  <a:schemeClr val="accent1">
                    <a:lumMod val="50000"/>
                  </a:schemeClr>
                </a:solidFill>
              </a:rPr>
              <a:t>w szkole uczniowie zapoznawani są z prawami ucznia i są one przestrzegane, a relacje między uczniami są dobre. Uczniowie czują się bezpiecznie w szkole i raczej nie widzą </a:t>
            </a:r>
            <a:r>
              <a:rPr lang="pl-PL" altLang="pl-PL" dirty="0" err="1" smtClean="0">
                <a:solidFill>
                  <a:schemeClr val="accent1">
                    <a:lumMod val="50000"/>
                  </a:schemeClr>
                </a:solidFill>
              </a:rPr>
              <a:t>zachowań</a:t>
            </a:r>
            <a:r>
              <a:rPr lang="pl-PL" altLang="pl-PL" dirty="0" smtClean="0">
                <a:solidFill>
                  <a:schemeClr val="accent1">
                    <a:lumMod val="50000"/>
                  </a:schemeClr>
                </a:solidFill>
              </a:rPr>
              <a:t> aspołecznych,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pl-PL" altLang="pl-PL" dirty="0" smtClean="0">
                <a:solidFill>
                  <a:schemeClr val="accent1">
                    <a:lumMod val="50000"/>
                  </a:schemeClr>
                </a:solidFill>
              </a:rPr>
              <a:t>  rodzice  zadowoleni są ze szkoły mają możliwość współpracy z nią jednak z braku czasu owa współpraca jest bardzo słaba,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pl-PL" altLang="pl-PL" dirty="0" smtClean="0">
                <a:solidFill>
                  <a:schemeClr val="accent1">
                    <a:lumMod val="50000"/>
                  </a:schemeClr>
                </a:solidFill>
              </a:rPr>
              <a:t>wśród uczniów pojawia się uczucie przeciążenia pracą szkolną i stres z tym związany, należy nadal  motywować uczniów do nauki, angażować w życie klasy  co przyniesie większą satysfakcję ze szkoły,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pl-PL" altLang="pl-PL" dirty="0" smtClean="0">
                <a:solidFill>
                  <a:schemeClr val="accent1">
                    <a:lumMod val="50000"/>
                  </a:schemeClr>
                </a:solidFill>
              </a:rPr>
              <a:t> zarówno nauczyciele jak i inni pracownicy  są zadowoleni z pracy w szkole, relacje między całą społecznością szkolną są bardzo dobre tylko zbyt małe zainteresowanie ze strony rodziców jest stałym problemem.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title"/>
          </p:nvPr>
        </p:nvSpPr>
        <p:spPr>
          <a:xfrm>
            <a:off x="900113" y="476250"/>
            <a:ext cx="5903912" cy="720725"/>
          </a:xfrm>
        </p:spPr>
        <p:txBody>
          <a:bodyPr anchorCtr="1"/>
          <a:lstStyle/>
          <a:p>
            <a:pPr eaLnBrk="1" hangingPunct="1">
              <a:defRPr/>
            </a:pPr>
            <a:r>
              <a:rPr lang="pl-PL" altLang="pl-PL" sz="2400" b="1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STANDARD CZWARTY</a:t>
            </a:r>
          </a:p>
        </p:txBody>
      </p:sp>
      <p:sp>
        <p:nvSpPr>
          <p:cNvPr id="29699" name="Rectangle 20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248400"/>
            <a:ext cx="2555875" cy="287338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pl-PL" altLang="pl-PL" sz="1100" dirty="0" smtClean="0">
                <a:solidFill>
                  <a:schemeClr val="accent1">
                    <a:lumMod val="50000"/>
                  </a:schemeClr>
                </a:solidFill>
              </a:rPr>
              <a:t>II Społeczne Ogólnokształcące im. Toniego </a:t>
            </a:r>
            <a:r>
              <a:rPr lang="pl-PL" altLang="pl-PL" sz="1100" dirty="0" err="1" smtClean="0">
                <a:solidFill>
                  <a:schemeClr val="accent1">
                    <a:lumMod val="50000"/>
                  </a:schemeClr>
                </a:solidFill>
              </a:rPr>
              <a:t>Halik</a:t>
            </a:r>
            <a:r>
              <a:rPr lang="pl-PL" altLang="pl-PL" sz="1100" dirty="0" err="1">
                <a:solidFill>
                  <a:schemeClr val="accent1">
                    <a:lumMod val="50000"/>
                  </a:schemeClr>
                </a:solidFill>
              </a:rPr>
              <a:t>Liceum</a:t>
            </a:r>
            <a:r>
              <a:rPr lang="pl-PL" altLang="pl-PL" sz="1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altLang="pl-PL" sz="1100" dirty="0" smtClean="0">
                <a:solidFill>
                  <a:schemeClr val="accent1">
                    <a:lumMod val="50000"/>
                  </a:schemeClr>
                </a:solidFill>
              </a:rPr>
              <a:t>a w Ostrołęce</a:t>
            </a:r>
          </a:p>
        </p:txBody>
      </p:sp>
      <p:sp>
        <p:nvSpPr>
          <p:cNvPr id="31748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8DCF4B2D-C473-477C-997D-3AD4E1A3176E}" type="slidenum">
              <a:rPr lang="pl-PL" altLang="pl-PL">
                <a:solidFill>
                  <a:schemeClr val="tx1"/>
                </a:solidFill>
              </a:rPr>
              <a:pPr eaLnBrk="1" hangingPunct="1"/>
              <a:t>28</a:t>
            </a:fld>
            <a:endParaRPr lang="pl-PL" altLang="pl-PL">
              <a:solidFill>
                <a:schemeClr val="tx1"/>
              </a:solidFill>
            </a:endParaRPr>
          </a:p>
        </p:txBody>
      </p:sp>
      <p:sp>
        <p:nvSpPr>
          <p:cNvPr id="29701" name="Prostokąt 1"/>
          <p:cNvSpPr>
            <a:spLocks noChangeArrowheads="1"/>
          </p:cNvSpPr>
          <p:nvPr/>
        </p:nvSpPr>
        <p:spPr bwMode="auto">
          <a:xfrm>
            <a:off x="457200" y="1484313"/>
            <a:ext cx="77866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pl-PL" altLang="pl-PL" sz="2800" b="1" dirty="0" smtClean="0">
                <a:solidFill>
                  <a:schemeClr val="accent1">
                    <a:lumMod val="50000"/>
                  </a:schemeClr>
                </a:solidFill>
              </a:rPr>
              <a:t>Wnioski wynikające z autoewaluacji standardu czwartego</a:t>
            </a:r>
          </a:p>
        </p:txBody>
      </p:sp>
      <p:sp>
        <p:nvSpPr>
          <p:cNvPr id="4" name="Prostokąt 3"/>
          <p:cNvSpPr/>
          <p:nvPr/>
        </p:nvSpPr>
        <p:spPr>
          <a:xfrm>
            <a:off x="900113" y="3068638"/>
            <a:ext cx="7416800" cy="20320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</a:rPr>
              <a:t>Problemy priorytetowe wymagające rozwiązania</a:t>
            </a:r>
          </a:p>
          <a:p>
            <a:pPr eaLnBrk="1" hangingPunct="1">
              <a:defRPr/>
            </a:pPr>
            <a:endParaRPr lang="pl-PL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eaLnBrk="1" hangingPunct="1">
              <a:buFont typeface="Wingdings" panose="05000000000000000000" pitchFamily="2" charset="2"/>
              <a:buChar char="ü"/>
              <a:defRPr/>
            </a:pP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zachęcanie rodziców do współpracy ze szkołą,</a:t>
            </a:r>
          </a:p>
          <a:p>
            <a:pPr marL="285750" indent="-285750" eaLnBrk="1" hangingPunct="1">
              <a:buFont typeface="Wingdings" panose="05000000000000000000" pitchFamily="2" charset="2"/>
              <a:buChar char="ü"/>
              <a:defRPr/>
            </a:pP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uświadomienie uczniom powagi  systematyczności w nauce, aby uniknąć przeciążenia pracą i stresem z tym związanym.</a:t>
            </a:r>
          </a:p>
          <a:p>
            <a:pPr eaLnBrk="1" hangingPunct="1">
              <a:defRPr/>
            </a:pPr>
            <a:endParaRPr lang="pl-PL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title"/>
          </p:nvPr>
        </p:nvSpPr>
        <p:spPr>
          <a:xfrm>
            <a:off x="1692275" y="2636838"/>
            <a:ext cx="5903913" cy="72072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altLang="pl-PL" sz="4800" dirty="0" smtClean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</a:rPr>
              <a:t>FOTORELACJA</a:t>
            </a:r>
          </a:p>
        </p:txBody>
      </p:sp>
      <p:sp>
        <p:nvSpPr>
          <p:cNvPr id="30723" name="Rectangle 20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248400"/>
            <a:ext cx="2555875" cy="287338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pl-PL" altLang="pl-PL" sz="1100" dirty="0" smtClean="0">
                <a:solidFill>
                  <a:schemeClr val="accent1">
                    <a:lumMod val="50000"/>
                  </a:schemeClr>
                </a:solidFill>
              </a:rPr>
              <a:t>II Społeczne Liceum Ogólnokształcące im. Toniego Halika w Ostrołęce</a:t>
            </a:r>
          </a:p>
        </p:txBody>
      </p:sp>
      <p:sp>
        <p:nvSpPr>
          <p:cNvPr id="32772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A875A1D5-7809-482A-9F55-BD0A6418D040}" type="slidenum">
              <a:rPr lang="pl-PL" altLang="pl-PL">
                <a:solidFill>
                  <a:schemeClr val="tx1"/>
                </a:solidFill>
              </a:rPr>
              <a:pPr eaLnBrk="1" hangingPunct="1"/>
              <a:t>29</a:t>
            </a:fld>
            <a:endParaRPr lang="pl-PL" altLang="pl-PL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0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248400"/>
            <a:ext cx="2555875" cy="287338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pl-PL" altLang="pl-PL" sz="1100" dirty="0" smtClean="0">
                <a:solidFill>
                  <a:schemeClr val="accent1">
                    <a:lumMod val="50000"/>
                  </a:schemeClr>
                </a:solidFill>
              </a:rPr>
              <a:t>II Społeczne Liceum Ogólnokształcące im. Toniego Halika w Ostrołęce</a:t>
            </a:r>
          </a:p>
        </p:txBody>
      </p:sp>
      <p:sp>
        <p:nvSpPr>
          <p:cNvPr id="6147" name="Symbol zastępczy numeru slajdu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E7C2C67C-84A2-4D40-8669-0291539476DF}" type="slidenum">
              <a:rPr lang="pl-PL" altLang="pl-PL">
                <a:solidFill>
                  <a:schemeClr val="tx1"/>
                </a:solidFill>
              </a:rPr>
              <a:pPr eaLnBrk="1" hangingPunct="1"/>
              <a:t>3</a:t>
            </a:fld>
            <a:endParaRPr lang="pl-PL" altLang="pl-PL">
              <a:solidFill>
                <a:schemeClr val="tx1"/>
              </a:solidFill>
            </a:endParaRPr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323850" y="1484313"/>
            <a:ext cx="83820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defRPr/>
            </a:pPr>
            <a:r>
              <a:rPr lang="pl-PL" sz="3200" b="1" u="sng" dirty="0">
                <a:solidFill>
                  <a:schemeClr val="accent1">
                    <a:lumMod val="50000"/>
                  </a:schemeClr>
                </a:solidFill>
              </a:rPr>
              <a:t>Naszym celem jest:</a:t>
            </a:r>
          </a:p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defRPr/>
            </a:pPr>
            <a:endParaRPr lang="pl-PL" sz="3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defRPr/>
            </a:pPr>
            <a:r>
              <a:rPr lang="pl-PL" sz="3200" dirty="0">
                <a:solidFill>
                  <a:schemeClr val="accent1">
                    <a:lumMod val="50000"/>
                  </a:schemeClr>
                </a:solidFill>
              </a:rPr>
              <a:t>Zmobilizowanie uczniów do zdrowego odżywiania się oraz dbania o aktywność fizyczną, aby poprawić samopoczucie, osiągnąć wyższe wyniki w nauczaniu i poprawić relacje personalne.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defRPr/>
            </a:pPr>
            <a:endParaRPr lang="pl-PL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5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5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2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pl-PL" altLang="pl-PL" sz="32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Konkurs na hasło i logo szkoły promującej zdrowie</a:t>
            </a:r>
          </a:p>
        </p:txBody>
      </p:sp>
      <p:sp>
        <p:nvSpPr>
          <p:cNvPr id="33795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E94ECB04-697A-40B1-BF9D-E4BEA1EAA7B9}" type="slidenum">
              <a:rPr lang="pl-PL" altLang="pl-PL">
                <a:solidFill>
                  <a:schemeClr val="tx1"/>
                </a:solidFill>
              </a:rPr>
              <a:pPr eaLnBrk="1" hangingPunct="1"/>
              <a:t>30</a:t>
            </a:fld>
            <a:endParaRPr lang="pl-PL" altLang="pl-PL">
              <a:solidFill>
                <a:schemeClr val="tx1"/>
              </a:solidFill>
            </a:endParaRPr>
          </a:p>
        </p:txBody>
      </p:sp>
      <p:pic>
        <p:nvPicPr>
          <p:cNvPr id="8" name="Obraz 7" descr="C:\Users\JACEK\Desktop\Prezentacja\zd artykuł SzPZ\IMG_20151117_13005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792" t="26995" r="275" b="20393"/>
          <a:stretch/>
        </p:blipFill>
        <p:spPr bwMode="auto">
          <a:xfrm rot="5400000">
            <a:off x="3257392" y="1384919"/>
            <a:ext cx="2246879" cy="2626134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  <a:scene3d>
            <a:camera prst="obliqueTopLeft"/>
            <a:lightRig rig="threePt" dir="t"/>
          </a:scene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9" name="Obraz 8" descr="C:\Users\JACEK\Desktop\Prezentacja\zd artykuł SzPZ\IMG_20151117_12525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09" r="14110"/>
          <a:stretch/>
        </p:blipFill>
        <p:spPr bwMode="auto">
          <a:xfrm>
            <a:off x="231641" y="1772816"/>
            <a:ext cx="2630450" cy="1526798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0" name="Obraz 9" descr="C:\Users\JACEK\Desktop\Prezentacja\zd artykuł SzPZ\IMG_20151117_12494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868318"/>
            <a:ext cx="3024336" cy="1594572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31751" name="Obraz 10" descr=" 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8125" y="4054475"/>
            <a:ext cx="4306888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Obraz 11" descr=" 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91050" y="3821113"/>
            <a:ext cx="456247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ytuł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76313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altLang="pl-PL" sz="3200" b="1" dirty="0" smtClean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  <a:t>Światowy dzień rzucania palenia</a:t>
            </a:r>
          </a:p>
        </p:txBody>
      </p:sp>
      <p:sp>
        <p:nvSpPr>
          <p:cNvPr id="34819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518696A0-48FB-4CBE-8626-548DD2779831}" type="slidenum">
              <a:rPr lang="pl-PL" altLang="pl-PL">
                <a:solidFill>
                  <a:schemeClr val="tx1"/>
                </a:solidFill>
              </a:rPr>
              <a:pPr eaLnBrk="1" hangingPunct="1"/>
              <a:t>31</a:t>
            </a:fld>
            <a:endParaRPr lang="pl-PL" altLang="pl-PL">
              <a:solidFill>
                <a:schemeClr val="tx1"/>
              </a:solidFill>
            </a:endParaRPr>
          </a:p>
        </p:txBody>
      </p:sp>
      <p:pic>
        <p:nvPicPr>
          <p:cNvPr id="8" name="Obraz 7" descr="C:\Users\JACEK\Desktop\Prezentacja\zd artykuł SzPZ\IMG_20151119_111130_BURST001_COVE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3820795" cy="2142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 descr="C:\Users\JACEK\Desktop\Prezentacja\zd artykuł SzPZ\IMG_20151119_104516_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6753" y="1340768"/>
            <a:ext cx="3820795" cy="2142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az 10" descr="C:\Users\JACEK\Desktop\Prezentacja\zd artykuł SzPZ\IMG_20151119_10383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123" y="4221088"/>
            <a:ext cx="4025900" cy="2257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Obraz 11" descr="C:\Users\JACEK\Desktop\Prezentacja\zd artykuł SzPZ\IMG_20151119_11111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122805"/>
            <a:ext cx="4159885" cy="2332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az 9" descr="C:\Users\JACEK\Desktop\Prezentacja\zd artykuł SzPZ\IMG_20151119_102825_BURST00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2538" y="2279650"/>
            <a:ext cx="4098925" cy="2298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ytuł 1"/>
          <p:cNvSpPr>
            <a:spLocks noGrp="1"/>
          </p:cNvSpPr>
          <p:nvPr>
            <p:ph type="title"/>
          </p:nvPr>
        </p:nvSpPr>
        <p:spPr>
          <a:xfrm>
            <a:off x="1042988" y="107950"/>
            <a:ext cx="7058025" cy="755650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altLang="pl-PL" sz="3200" b="1" dirty="0" smtClean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  <a:t>Pokazy sztuk walki</a:t>
            </a:r>
          </a:p>
        </p:txBody>
      </p:sp>
      <p:sp>
        <p:nvSpPr>
          <p:cNvPr id="35843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3BA5D5D9-DA1B-4C80-9CE0-88C19205B84A}" type="slidenum">
              <a:rPr lang="pl-PL" altLang="pl-PL">
                <a:solidFill>
                  <a:schemeClr val="tx1"/>
                </a:solidFill>
              </a:rPr>
              <a:pPr eaLnBrk="1" hangingPunct="1"/>
              <a:t>32</a:t>
            </a:fld>
            <a:endParaRPr lang="pl-PL" altLang="pl-PL">
              <a:solidFill>
                <a:schemeClr val="tx1"/>
              </a:solidFill>
            </a:endParaRPr>
          </a:p>
        </p:txBody>
      </p:sp>
      <p:pic>
        <p:nvPicPr>
          <p:cNvPr id="4" name="Obraz 3" descr="C:\Users\JACEK\Desktop\Prezentacja\zd artykuł SzPZ\SDC1583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4130040" cy="23158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Obraz 4" descr="C:\Users\JACEK\Desktop\Prezentacja\zd artykuł SzPZ\SDC1584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488787"/>
            <a:ext cx="4208780" cy="23602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Obraz 5" descr="C:\Users\JACEK\Desktop\Prezentacja\zd artykuł SzPZ\SDC1585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200" y="4143414"/>
            <a:ext cx="3794760" cy="212788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Obraz 6" descr="C:\Users\JACEK\Desktop\Prezentacja\zd artykuł SzPZ\SDC1584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6408" y="3717032"/>
            <a:ext cx="4412615" cy="24745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ytuł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687388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altLang="pl-PL" sz="3200" b="1" dirty="0" smtClean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  <a:t>Współpracujemy z lokalnym środowiskiem</a:t>
            </a:r>
          </a:p>
        </p:txBody>
      </p:sp>
      <p:sp>
        <p:nvSpPr>
          <p:cNvPr id="36867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0C46A247-93D3-484B-8D73-BE33247B7AC9}" type="slidenum">
              <a:rPr lang="pl-PL" altLang="pl-PL">
                <a:solidFill>
                  <a:schemeClr val="tx1"/>
                </a:solidFill>
              </a:rPr>
              <a:pPr eaLnBrk="1" hangingPunct="1"/>
              <a:t>33</a:t>
            </a:fld>
            <a:endParaRPr lang="pl-PL" altLang="pl-PL">
              <a:solidFill>
                <a:schemeClr val="tx1"/>
              </a:solidFill>
            </a:endParaRPr>
          </a:p>
        </p:txBody>
      </p:sp>
      <p:pic>
        <p:nvPicPr>
          <p:cNvPr id="4" name="Obraz 3" descr="C:\Users\JACEK\Desktop\Prezentacja\zd artykuł SzPZ\10157060_650618344987764_1426969205_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176338"/>
            <a:ext cx="2008188" cy="2679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az 4" descr="C:\Users\JACEK\Desktop\Prezentacja\zd artykuł SzPZ\1937822_650618364987762_1441623998_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8925" y="1633538"/>
            <a:ext cx="3087688" cy="4508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az 5" descr="C:\Users\JACEK\Desktop\Prezentacja\zd artykuł SzPZ\DSCF903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0463" y="1335088"/>
            <a:ext cx="3152775" cy="2363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az 6" descr="C:\Users\JACEK\Desktop\Prezentacja\zd artykuł SzPZ\DSCF904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4076700"/>
            <a:ext cx="4413250" cy="2443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ytuł 1"/>
          <p:cNvSpPr>
            <a:spLocks noGrp="1"/>
          </p:cNvSpPr>
          <p:nvPr>
            <p:ph type="title"/>
          </p:nvPr>
        </p:nvSpPr>
        <p:spPr>
          <a:xfrm>
            <a:off x="623888" y="125413"/>
            <a:ext cx="7886700" cy="644525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altLang="pl-PL" sz="3200" b="1" dirty="0" smtClean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  <a:t>Współpracujemy z lokalnym środowiskiem</a:t>
            </a:r>
          </a:p>
        </p:txBody>
      </p:sp>
      <p:sp>
        <p:nvSpPr>
          <p:cNvPr id="37891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BEF3669F-0BD0-4CEF-A307-6E1F7A7B7DDB}" type="slidenum">
              <a:rPr lang="pl-PL" altLang="pl-PL">
                <a:solidFill>
                  <a:schemeClr val="tx1"/>
                </a:solidFill>
              </a:rPr>
              <a:pPr eaLnBrk="1" hangingPunct="1"/>
              <a:t>34</a:t>
            </a:fld>
            <a:endParaRPr lang="pl-PL" altLang="pl-PL">
              <a:solidFill>
                <a:schemeClr val="tx1"/>
              </a:solidFill>
            </a:endParaRPr>
          </a:p>
        </p:txBody>
      </p:sp>
      <p:pic>
        <p:nvPicPr>
          <p:cNvPr id="8" name="Obraz 7" descr="C:\Users\JACEK\Desktop\Prezentacja\zd artykuł SzPZ\IMAG087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88" y="1084263"/>
            <a:ext cx="2649537" cy="398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Obraz 8" descr="C:\Users\JACEK\Desktop\Prezentacja\zd artykuł SzPZ\SDC1492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6625" y="3813175"/>
            <a:ext cx="5313363" cy="2833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Obraz 9" descr="C:\Users\JACEK\Desktop\Prezentacja\zd artykuł SzPZ\DSCF989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21388" y="1063625"/>
            <a:ext cx="2820987" cy="273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Obraz 10" descr="C:\Users\JACEK\Desktop\Prezentacja\zd artykuł SzPZ\DSCF902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27263" y="933450"/>
            <a:ext cx="4445000" cy="3330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Obraz 11" descr="C:\Users\JACEK\Desktop\Prezentacja\zd artykuł SzPZ\DSC0836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288" y="3616325"/>
            <a:ext cx="4383087" cy="2932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ytuł 1"/>
          <p:cNvSpPr>
            <a:spLocks noGrp="1"/>
          </p:cNvSpPr>
          <p:nvPr>
            <p:ph type="title"/>
          </p:nvPr>
        </p:nvSpPr>
        <p:spPr>
          <a:xfrm>
            <a:off x="628650" y="-138113"/>
            <a:ext cx="7886700" cy="1325563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altLang="pl-PL" sz="3200" b="1" dirty="0" smtClean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  <a:t>Współpracujemy z lokalnym środowiskiem</a:t>
            </a:r>
          </a:p>
        </p:txBody>
      </p:sp>
      <p:sp>
        <p:nvSpPr>
          <p:cNvPr id="38915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5C9DEBA3-FE44-4445-9210-B1EEDB08A099}" type="slidenum">
              <a:rPr lang="pl-PL" altLang="pl-PL">
                <a:solidFill>
                  <a:schemeClr val="tx1"/>
                </a:solidFill>
              </a:rPr>
              <a:pPr eaLnBrk="1" hangingPunct="1"/>
              <a:t>35</a:t>
            </a:fld>
            <a:endParaRPr lang="pl-PL" altLang="pl-PL">
              <a:solidFill>
                <a:schemeClr val="tx1"/>
              </a:solidFill>
            </a:endParaRPr>
          </a:p>
        </p:txBody>
      </p:sp>
      <p:pic>
        <p:nvPicPr>
          <p:cNvPr id="4" name="Obraz 3" descr="C:\Users\JACEK\Desktop\Prezentacja\zd artykuł SzPZ\DSCF031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657" y="3602672"/>
            <a:ext cx="4823460" cy="3215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C:\Users\JACEK\Desktop\Prezentacja\zd artykuł SzPZ\DSCF032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3894" y="950717"/>
            <a:ext cx="5036185" cy="3357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C:\Users\JACEK\Desktop\Prezentacja\zd artykuł SzPZ\DSCF902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094" y="836712"/>
            <a:ext cx="4477385" cy="2765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C:\Users\JACEK\Desktop\Prezentacja\zd artykuł SzPZ\DSCF9036 (1)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1578" y="3754147"/>
            <a:ext cx="4354830" cy="2912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 descr="C:\Users\JACEK\Desktop\Prezentacja\zd artykuł SzPZ\DSCF0328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0387" y="2371507"/>
            <a:ext cx="4020185" cy="2679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ytuł 1"/>
          <p:cNvSpPr>
            <a:spLocks noGrp="1"/>
          </p:cNvSpPr>
          <p:nvPr>
            <p:ph type="title"/>
          </p:nvPr>
        </p:nvSpPr>
        <p:spPr>
          <a:xfrm>
            <a:off x="631825" y="142875"/>
            <a:ext cx="7886700" cy="615950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altLang="pl-PL" sz="3200" b="1" dirty="0" smtClean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  <a:t>Współpracujemy z lokalnym środowiskiem</a:t>
            </a:r>
          </a:p>
        </p:txBody>
      </p:sp>
      <p:sp>
        <p:nvSpPr>
          <p:cNvPr id="39939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9229525A-1BEB-4874-AA98-BBBBBE36ABBE}" type="slidenum">
              <a:rPr lang="pl-PL" altLang="pl-PL">
                <a:solidFill>
                  <a:schemeClr val="tx1"/>
                </a:solidFill>
              </a:rPr>
              <a:pPr eaLnBrk="1" hangingPunct="1"/>
              <a:t>36</a:t>
            </a:fld>
            <a:endParaRPr lang="pl-PL" altLang="pl-PL">
              <a:solidFill>
                <a:schemeClr val="tx1"/>
              </a:solidFill>
            </a:endParaRPr>
          </a:p>
        </p:txBody>
      </p:sp>
      <p:pic>
        <p:nvPicPr>
          <p:cNvPr id="13" name="Obraz 12" descr="C:\Users\JACEK\Desktop\Prezentacja\zd artykuł SzPZ\DSC0198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618" y="980728"/>
            <a:ext cx="4855210" cy="3237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Obraz 13" descr="C:\Users\JACEK\Desktop\Prezentacja\zd artykuł SzPZ\DSC0183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52525"/>
            <a:ext cx="3547110" cy="5281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Obraz 14" descr="C:\Users\JACEK\Desktop\Prezentacja\zd artykuł SzPZ\DSC0223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01008"/>
            <a:ext cx="4850765" cy="3221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ytuł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03288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altLang="pl-PL" sz="3200" b="1" dirty="0" smtClean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  <a:t>Współpracujemy z lokalnym środowiskiem</a:t>
            </a:r>
          </a:p>
        </p:txBody>
      </p:sp>
      <p:sp>
        <p:nvSpPr>
          <p:cNvPr id="40963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557786D3-A975-4996-902D-5A433D0026FC}" type="slidenum">
              <a:rPr lang="pl-PL" altLang="pl-PL">
                <a:solidFill>
                  <a:schemeClr val="tx1"/>
                </a:solidFill>
              </a:rPr>
              <a:pPr eaLnBrk="1" hangingPunct="1"/>
              <a:t>37</a:t>
            </a:fld>
            <a:endParaRPr lang="pl-PL" altLang="pl-PL">
              <a:solidFill>
                <a:schemeClr val="tx1"/>
              </a:solidFill>
            </a:endParaRPr>
          </a:p>
        </p:txBody>
      </p:sp>
      <p:pic>
        <p:nvPicPr>
          <p:cNvPr id="4" name="Obraz 3" descr="C:\Users\JACEK\Desktop\Prezentacja\zd artykuł SzPZ\DSCF923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025" y="1341438"/>
            <a:ext cx="5048250" cy="3783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az 5" descr="C:\Users\JACEK\Desktop\Prezentacja\zd artykuł SzPZ\DSCF925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2113" y="1341438"/>
            <a:ext cx="2474912" cy="2474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az 4" descr="C:\Users\JACEK\Desktop\Prezentacja\zd artykuł SzPZ\DSCF923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3608388"/>
            <a:ext cx="5302250" cy="3032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ytuł 1"/>
          <p:cNvSpPr>
            <a:spLocks noGrp="1"/>
          </p:cNvSpPr>
          <p:nvPr>
            <p:ph type="title"/>
          </p:nvPr>
        </p:nvSpPr>
        <p:spPr>
          <a:xfrm>
            <a:off x="628650" y="92075"/>
            <a:ext cx="7886700" cy="698500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altLang="pl-PL" sz="3200" b="1" dirty="0" smtClean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  <a:t>Współpracujemy z lokalnym środowiskiem</a:t>
            </a:r>
          </a:p>
        </p:txBody>
      </p:sp>
      <p:sp>
        <p:nvSpPr>
          <p:cNvPr id="41987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23141713-C6A3-46F5-AB72-7C73C55E976E}" type="slidenum">
              <a:rPr lang="pl-PL" altLang="pl-PL">
                <a:solidFill>
                  <a:schemeClr val="tx1"/>
                </a:solidFill>
              </a:rPr>
              <a:pPr eaLnBrk="1" hangingPunct="1"/>
              <a:t>38</a:t>
            </a:fld>
            <a:endParaRPr lang="pl-PL" altLang="pl-PL">
              <a:solidFill>
                <a:schemeClr val="tx1"/>
              </a:solidFill>
            </a:endParaRPr>
          </a:p>
        </p:txBody>
      </p:sp>
      <p:pic>
        <p:nvPicPr>
          <p:cNvPr id="4" name="Obraz 3" descr="C:\Users\JACEK\Desktop\Prezentacja\zd artykuł SzPZ\DSCF90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238" y="3227388"/>
            <a:ext cx="5518150" cy="3341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az 4" descr="C:\Users\JACEK\Desktop\Prezentacja\zd artykuł SzPZ\IMG_033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9063" y="1041400"/>
            <a:ext cx="3527425" cy="5527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az 5" descr="C:\Users\JACEK\Desktop\Prezentacja\zd artykuł SzPZ\SDC1438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836613"/>
            <a:ext cx="5016500" cy="2662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ytuł 1"/>
          <p:cNvSpPr>
            <a:spLocks noGrp="1"/>
          </p:cNvSpPr>
          <p:nvPr>
            <p:ph type="title"/>
          </p:nvPr>
        </p:nvSpPr>
        <p:spPr>
          <a:xfrm>
            <a:off x="628650" y="215900"/>
            <a:ext cx="7886700" cy="542925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altLang="pl-PL" sz="32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Współpracujemy z lokalnym środowiskiem</a:t>
            </a:r>
          </a:p>
        </p:txBody>
      </p:sp>
      <p:sp>
        <p:nvSpPr>
          <p:cNvPr id="43011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BFDA96E9-0675-4096-AC19-1F48F2829270}" type="slidenum">
              <a:rPr lang="pl-PL" altLang="pl-PL">
                <a:solidFill>
                  <a:schemeClr val="tx1"/>
                </a:solidFill>
              </a:rPr>
              <a:pPr eaLnBrk="1" hangingPunct="1"/>
              <a:t>39</a:t>
            </a:fld>
            <a:endParaRPr lang="pl-PL" altLang="pl-PL">
              <a:solidFill>
                <a:schemeClr val="tx1"/>
              </a:solidFill>
            </a:endParaRPr>
          </a:p>
        </p:txBody>
      </p:sp>
      <p:pic>
        <p:nvPicPr>
          <p:cNvPr id="4" name="Obraz 3" descr="C:\Users\JACEK\Desktop\Prezentacja\zd artykuł SzPZ\20140402_09294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4834255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C:\Users\JACEK\Desktop\Prezentacja\zd artykuł SzPZ\20140402_11413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7590" y="1164001"/>
            <a:ext cx="4296410" cy="3626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C:\Users\JACEK\Desktop\Prezentacja\zd artykuł SzPZ\DSCF992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3631950"/>
            <a:ext cx="5060315" cy="3216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0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248400"/>
            <a:ext cx="2555875" cy="287338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pl-PL" altLang="pl-PL" sz="1100" dirty="0" smtClean="0">
                <a:solidFill>
                  <a:schemeClr val="accent1">
                    <a:lumMod val="50000"/>
                  </a:schemeClr>
                </a:solidFill>
              </a:rPr>
              <a:t>II Społeczne Liceum Ogólnokształcące im. Toniego Halika w Ostrołęce</a:t>
            </a:r>
          </a:p>
        </p:txBody>
      </p:sp>
      <p:sp>
        <p:nvSpPr>
          <p:cNvPr id="7171" name="Symbol zastępczy numeru slajdu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E8089A5C-1B07-4720-9284-41F938D52E73}" type="slidenum">
              <a:rPr lang="pl-PL" altLang="pl-PL">
                <a:solidFill>
                  <a:schemeClr val="tx1"/>
                </a:solidFill>
              </a:rPr>
              <a:pPr eaLnBrk="1" hangingPunct="1"/>
              <a:t>4</a:t>
            </a:fld>
            <a:endParaRPr lang="pl-PL" altLang="pl-PL">
              <a:solidFill>
                <a:schemeClr val="tx1"/>
              </a:solidFill>
            </a:endParaRPr>
          </a:p>
        </p:txBody>
      </p:sp>
      <p:sp>
        <p:nvSpPr>
          <p:cNvPr id="5124" name="Prostokąt 1"/>
          <p:cNvSpPr>
            <a:spLocks noChangeArrowheads="1"/>
          </p:cNvSpPr>
          <p:nvPr/>
        </p:nvSpPr>
        <p:spPr bwMode="auto">
          <a:xfrm>
            <a:off x="250825" y="692150"/>
            <a:ext cx="327342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pl-PL" altLang="pl-PL" dirty="0" smtClean="0">
                <a:solidFill>
                  <a:schemeClr val="accent1">
                    <a:lumMod val="50000"/>
                  </a:schemeClr>
                </a:solidFill>
              </a:rPr>
              <a:t>II Społeczne Liceum Ogólnokształcące im. Toniego Halika w Ostrołęce działa                     od  1 września 1994r.                         Założycielem i dyrektorem jest mgr. Adam </a:t>
            </a:r>
            <a:r>
              <a:rPr lang="pl-PL" altLang="pl-PL" dirty="0" err="1" smtClean="0">
                <a:solidFill>
                  <a:schemeClr val="accent1">
                    <a:lumMod val="50000"/>
                  </a:schemeClr>
                </a:solidFill>
              </a:rPr>
              <a:t>Ochenkowski</a:t>
            </a:r>
            <a:r>
              <a:rPr lang="pl-PL" altLang="pl-PL" dirty="0" smtClean="0">
                <a:solidFill>
                  <a:schemeClr val="accent1">
                    <a:lumMod val="50000"/>
                  </a:schemeClr>
                </a:solidFill>
              </a:rPr>
              <a:t>. Patronem szkoły jest Tony Halik – polski podróżnik, dziennikarz, pisarz, operator filmowy, fotograf. Biorąc przykład z tak znakomitego patrona, szkoła podejmuje liczne działania turystyczne, sportowe                   i wojskowe. Uwrażliwia na potrzeby drugiego człowieka popularyzując wolontariat, wychowanie przez działanie, uczy patriotyzmu.</a:t>
            </a:r>
          </a:p>
        </p:txBody>
      </p:sp>
      <p:pic>
        <p:nvPicPr>
          <p:cNvPr id="9223" name="Picture 6" descr="http://www.archiwum.moja-ostroleka.pl/uploads/archiwum/ii-slo-halik-1-jpg_06_02_2014_09_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1512888"/>
            <a:ext cx="5154613" cy="343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ytuł 1"/>
          <p:cNvSpPr>
            <a:spLocks noGrp="1"/>
          </p:cNvSpPr>
          <p:nvPr>
            <p:ph type="title"/>
          </p:nvPr>
        </p:nvSpPr>
        <p:spPr>
          <a:xfrm>
            <a:off x="593725" y="174625"/>
            <a:ext cx="7886700" cy="554038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altLang="pl-PL" sz="32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Uczymy się pierwszej pomocy</a:t>
            </a:r>
          </a:p>
        </p:txBody>
      </p:sp>
      <p:sp>
        <p:nvSpPr>
          <p:cNvPr id="44035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B8A99E30-F17B-4CA1-A99F-552301BAA4BD}" type="slidenum">
              <a:rPr lang="pl-PL" altLang="pl-PL">
                <a:solidFill>
                  <a:schemeClr val="tx1"/>
                </a:solidFill>
              </a:rPr>
              <a:pPr eaLnBrk="1" hangingPunct="1"/>
              <a:t>40</a:t>
            </a:fld>
            <a:endParaRPr lang="pl-PL" altLang="pl-PL">
              <a:solidFill>
                <a:schemeClr val="tx1"/>
              </a:solidFill>
            </a:endParaRPr>
          </a:p>
        </p:txBody>
      </p:sp>
      <p:pic>
        <p:nvPicPr>
          <p:cNvPr id="4" name="Obraz 3" descr="C:\Users\JACEK\Desktop\Prezentacja\zd artykuł SzPZ\DSCF908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790" y="1152525"/>
            <a:ext cx="4544060" cy="3404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C:\Users\JACEK\Desktop\Prezentacja\zd artykuł SzPZ\SDC1484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1364" y="3453855"/>
            <a:ext cx="4949825" cy="2788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C:\Users\JACEK\Desktop\Prezentacja\zd artykuł SzPZ\DSCF903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437" y="3513500"/>
            <a:ext cx="3834765" cy="2873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1 _6_.JPG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9957" y="1063625"/>
            <a:ext cx="4612640" cy="2594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ytuł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687388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altLang="pl-PL" sz="32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Na strzelnicy</a:t>
            </a:r>
          </a:p>
        </p:txBody>
      </p:sp>
      <p:sp>
        <p:nvSpPr>
          <p:cNvPr id="45059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D849275E-585E-4943-B984-81A983AF48E7}" type="slidenum">
              <a:rPr lang="pl-PL" altLang="pl-PL">
                <a:solidFill>
                  <a:schemeClr val="tx1"/>
                </a:solidFill>
              </a:rPr>
              <a:pPr eaLnBrk="1" hangingPunct="1"/>
              <a:t>41</a:t>
            </a:fld>
            <a:endParaRPr lang="pl-PL" altLang="pl-PL">
              <a:solidFill>
                <a:schemeClr val="tx1"/>
              </a:solidFill>
            </a:endParaRPr>
          </a:p>
        </p:txBody>
      </p:sp>
      <p:pic>
        <p:nvPicPr>
          <p:cNvPr id="4" name="Obraz 3" descr="C:\Users\JACEK\Desktop\Prezentacja\zd artykuł SzPZ\20150409_10350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1001" y="1406561"/>
            <a:ext cx="4168991" cy="264134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Obraz 4" descr="C:\Users\JACEK\Desktop\Prezentacja\zd artykuł SzPZ\20150409_12103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9992" y="1484784"/>
            <a:ext cx="3212727" cy="47584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Obraz 5" descr="C:\Users\JACEK\Desktop\Prezentacja\zd artykuł SzPZ\SDC1476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7020" y="4079777"/>
            <a:ext cx="3870761" cy="21531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ytuł 1"/>
          <p:cNvSpPr>
            <a:spLocks noGrp="1"/>
          </p:cNvSpPr>
          <p:nvPr>
            <p:ph type="title"/>
          </p:nvPr>
        </p:nvSpPr>
        <p:spPr>
          <a:xfrm>
            <a:off x="628650" y="188913"/>
            <a:ext cx="7886700" cy="40005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altLang="pl-PL" sz="3200" b="1" dirty="0" smtClean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</a:rPr>
              <a:t>Przedstawienia profilaktyczne</a:t>
            </a:r>
          </a:p>
        </p:txBody>
      </p:sp>
      <p:sp>
        <p:nvSpPr>
          <p:cNvPr id="46083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F95EA0F2-8BE5-48CC-90A9-1451098A174E}" type="slidenum">
              <a:rPr lang="pl-PL" altLang="pl-PL">
                <a:solidFill>
                  <a:schemeClr val="tx1"/>
                </a:solidFill>
              </a:rPr>
              <a:pPr eaLnBrk="1" hangingPunct="1"/>
              <a:t>42</a:t>
            </a:fld>
            <a:endParaRPr lang="pl-PL" altLang="pl-PL">
              <a:solidFill>
                <a:schemeClr val="tx1"/>
              </a:solidFill>
            </a:endParaRPr>
          </a:p>
        </p:txBody>
      </p:sp>
      <p:pic>
        <p:nvPicPr>
          <p:cNvPr id="4" name="Obraz 3" descr="C:\Users\JACEK\Desktop\Prezentacja\zd artykuł SzPZ\DSC0214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188" y="1273855"/>
            <a:ext cx="3960371" cy="256891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Obraz 4" descr="C:\Users\JACEK\Desktop\Prezentacja\zd artykuł SzPZ\SDC1583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7681" y="1273855"/>
            <a:ext cx="4463266" cy="27535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Obraz 5" descr="Dzien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057" y="3907514"/>
            <a:ext cx="4072943" cy="26455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Obraz 6" descr="targi_szkolne _11_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954981"/>
            <a:ext cx="4297520" cy="242712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ytuł 1"/>
          <p:cNvSpPr>
            <a:spLocks noGrp="1"/>
          </p:cNvSpPr>
          <p:nvPr>
            <p:ph type="title"/>
          </p:nvPr>
        </p:nvSpPr>
        <p:spPr>
          <a:xfrm>
            <a:off x="628650" y="260350"/>
            <a:ext cx="7886700" cy="465138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altLang="pl-PL" sz="3200" b="1" dirty="0" smtClean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</a:rPr>
              <a:t>Jesteśmy aktywni</a:t>
            </a:r>
          </a:p>
        </p:txBody>
      </p:sp>
      <p:sp>
        <p:nvSpPr>
          <p:cNvPr id="47107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2E745C9A-F54A-4CE2-9287-024A01D5AE36}" type="slidenum">
              <a:rPr lang="pl-PL" altLang="pl-PL">
                <a:solidFill>
                  <a:schemeClr val="tx1"/>
                </a:solidFill>
              </a:rPr>
              <a:pPr eaLnBrk="1" hangingPunct="1"/>
              <a:t>43</a:t>
            </a:fld>
            <a:endParaRPr lang="pl-PL" altLang="pl-PL">
              <a:solidFill>
                <a:schemeClr val="tx1"/>
              </a:solidFill>
            </a:endParaRPr>
          </a:p>
        </p:txBody>
      </p:sp>
      <p:pic>
        <p:nvPicPr>
          <p:cNvPr id="4" name="Obraz 3" descr="C:\Users\JACEK\Desktop\Prezentacja\zd artykuł SzPZ\DSC_037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988232"/>
            <a:ext cx="4564345" cy="2910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C:\Users\JACEK\Desktop\Prezentacja\zd artykuł SzPZ\DSC_685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219" y="956404"/>
            <a:ext cx="3821187" cy="5733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C:\Users\JACEK\Desktop\Prezentacja\zd artykuł SzPZ\DSCF906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5287" y="3883401"/>
            <a:ext cx="4564345" cy="2711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C266DE3E-67B0-4CD2-9B96-F72449197949}" type="slidenum">
              <a:rPr lang="pl-PL" altLang="pl-PL">
                <a:solidFill>
                  <a:schemeClr val="tx1"/>
                </a:solidFill>
              </a:rPr>
              <a:pPr eaLnBrk="1" hangingPunct="1"/>
              <a:t>44</a:t>
            </a:fld>
            <a:endParaRPr lang="pl-PL" altLang="pl-PL">
              <a:solidFill>
                <a:schemeClr val="tx1"/>
              </a:solidFill>
            </a:endParaRPr>
          </a:p>
        </p:txBody>
      </p:sp>
      <p:pic>
        <p:nvPicPr>
          <p:cNvPr id="4" name="Obraz 3" descr="C:\Users\JACEK\Desktop\Prezentacja\zd artykuł SzPZ\DSCF904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1341438"/>
            <a:ext cx="3560762" cy="4910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az 4" descr="C:\Users\JACEK\Desktop\Prezentacja\zd artykuł SzPZ\DSCF987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938" y="1155700"/>
            <a:ext cx="2563812" cy="2640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az 5" descr="C:\Users\JACEK\Desktop\Prezentacja\zd artykuł SzPZ\IMG_419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78450" y="1003300"/>
            <a:ext cx="3587750" cy="2455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az 6" descr="SDC1152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5275" y="3884613"/>
            <a:ext cx="3143250" cy="2149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az 7" descr="SDC1493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78450" y="3884613"/>
            <a:ext cx="3435350" cy="1990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628650" y="260350"/>
            <a:ext cx="7886700" cy="465138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altLang="pl-PL" sz="3200" b="1" dirty="0" smtClean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</a:rPr>
              <a:t>Jesteśmy aktywni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3FB2DE50-613B-4BB1-BF95-16650AD03CAE}" type="slidenum">
              <a:rPr lang="pl-PL" altLang="pl-PL">
                <a:solidFill>
                  <a:schemeClr val="tx1"/>
                </a:solidFill>
              </a:rPr>
              <a:pPr eaLnBrk="1" hangingPunct="1"/>
              <a:t>45</a:t>
            </a:fld>
            <a:endParaRPr lang="pl-PL" altLang="pl-PL">
              <a:solidFill>
                <a:schemeClr val="tx1"/>
              </a:solidFill>
            </a:endParaRPr>
          </a:p>
        </p:txBody>
      </p:sp>
      <p:pic>
        <p:nvPicPr>
          <p:cNvPr id="5" name="Obraz 4" descr="SDC1243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13809"/>
            <a:ext cx="4421376" cy="2300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SDC1149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6565" y="4077072"/>
            <a:ext cx="4463211" cy="2483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Sp__yw _1_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2717" y="1265473"/>
            <a:ext cx="4191283" cy="2250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 descr="P108003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891" y="4307916"/>
            <a:ext cx="4154229" cy="2424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 descr="C:\Users\JACEK\Desktop\Prezentacja\5825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3337" y="2113127"/>
            <a:ext cx="4421376" cy="3067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628650" y="260350"/>
            <a:ext cx="7886700" cy="465138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altLang="pl-PL" sz="3200" b="1" dirty="0" smtClean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</a:rPr>
              <a:t>Jesteśmy aktywni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ytuł 1"/>
          <p:cNvSpPr>
            <a:spLocks noGrp="1"/>
          </p:cNvSpPr>
          <p:nvPr>
            <p:ph type="title"/>
          </p:nvPr>
        </p:nvSpPr>
        <p:spPr>
          <a:xfrm>
            <a:off x="628650" y="188913"/>
            <a:ext cx="7886700" cy="579437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altLang="pl-PL" sz="32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Pomagamy</a:t>
            </a:r>
          </a:p>
        </p:txBody>
      </p:sp>
      <p:sp>
        <p:nvSpPr>
          <p:cNvPr id="50179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C457F260-6EBC-4BD6-9B77-CDC7F1359B34}" type="slidenum">
              <a:rPr lang="pl-PL" altLang="pl-PL">
                <a:solidFill>
                  <a:schemeClr val="tx1"/>
                </a:solidFill>
              </a:rPr>
              <a:pPr eaLnBrk="1" hangingPunct="1"/>
              <a:t>46</a:t>
            </a:fld>
            <a:endParaRPr lang="pl-PL" altLang="pl-PL">
              <a:solidFill>
                <a:schemeClr val="tx1"/>
              </a:solidFill>
            </a:endParaRPr>
          </a:p>
        </p:txBody>
      </p:sp>
      <p:pic>
        <p:nvPicPr>
          <p:cNvPr id="7" name="Obraz 6" descr="C:\Users\JACEK\Desktop\Prezentacja\zd artykuł SzPZ\DSCF93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181" y="1924331"/>
            <a:ext cx="4500503" cy="3289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 descr="SDC1266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6354" y="1006452"/>
            <a:ext cx="3811499" cy="2792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 descr="ŚWIĄTECZNA PACZKA DLA NAJMŁODSZYCH PACJENTÓW OSTROŁĘCKIEGO SZPITALA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8728" y="3645310"/>
            <a:ext cx="3797799" cy="3137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ytuł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76313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altLang="pl-PL" sz="32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Warsztaty konkursowe                                                   „Jedz zdrowo wyglądaj bombowo</a:t>
            </a:r>
            <a:r>
              <a:rPr lang="pl-PL" altLang="pl-PL" sz="3200" dirty="0" smtClean="0">
                <a:latin typeface="Garamond" pitchFamily="18" charset="0"/>
              </a:rPr>
              <a:t>”</a:t>
            </a:r>
          </a:p>
        </p:txBody>
      </p:sp>
      <p:sp>
        <p:nvSpPr>
          <p:cNvPr id="51203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52F17F85-C231-4329-AE63-F3B2E90901D4}" type="slidenum">
              <a:rPr lang="pl-PL" altLang="pl-PL">
                <a:solidFill>
                  <a:schemeClr val="tx1"/>
                </a:solidFill>
              </a:rPr>
              <a:pPr eaLnBrk="1" hangingPunct="1"/>
              <a:t>47</a:t>
            </a:fld>
            <a:endParaRPr lang="pl-PL" altLang="pl-PL">
              <a:solidFill>
                <a:schemeClr val="tx1"/>
              </a:solidFill>
            </a:endParaRPr>
          </a:p>
        </p:txBody>
      </p:sp>
      <p:pic>
        <p:nvPicPr>
          <p:cNvPr id="13" name="Obraz 12" descr="https://scontent-waw1-1.xx.fbcdn.net/v/t35.0-12/13313729_716772138465968_2144294291_o.jpg?oh=58b499c8aa0862d1b4207926f12b842e&amp;oe=574D13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97153"/>
            <a:ext cx="3605969" cy="1845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Obraz 13" descr="https://scontent-waw1-1.xx.fbcdn.net/v/t35.0-12/13334673_716772185132630_1086639587_o.jpg?oh=c4f63d6086988a0f6224a31837ae01fe&amp;oe=574E004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34" y="1268762"/>
            <a:ext cx="3713473" cy="2736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Obraz 11" descr="https://scontent-waw1-1.xx.fbcdn.net/v/t35.0-12/13288254_716772175132631_1598449252_o.jpg?oh=4b506408f2987beafe5de98b6f57bab7&amp;oe=574D010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542961">
            <a:off x="2534289" y="3161843"/>
            <a:ext cx="3833820" cy="2355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az 10" descr="https://scontent-waw1-1.xx.fbcdn.net/v/t35.0-12/13313902_716772101799305_1225082861_o.jpg?oh=e504923ad69016a741234ec1a0b53a02&amp;oe=574D01C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8509"/>
          <a:stretch/>
        </p:blipFill>
        <p:spPr bwMode="auto">
          <a:xfrm>
            <a:off x="5292081" y="1268760"/>
            <a:ext cx="3456384" cy="27363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0" name="Obraz 9" descr="https://scontent-waw1-1.xx.fbcdn.net/v/t35.0-12/13288534_716772108465971_847949407_o.jpg?oh=a8a88e1caaa742e56532462fafd09970&amp;oe=574CE16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653136"/>
            <a:ext cx="3614162" cy="2014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ytuł 1"/>
          <p:cNvSpPr>
            <a:spLocks noGrp="1"/>
          </p:cNvSpPr>
          <p:nvPr>
            <p:ph type="title"/>
          </p:nvPr>
        </p:nvSpPr>
        <p:spPr>
          <a:xfrm>
            <a:off x="628650" y="163513"/>
            <a:ext cx="7886700" cy="544512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altLang="pl-PL" sz="32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Życie bez nałogów</a:t>
            </a:r>
          </a:p>
        </p:txBody>
      </p:sp>
      <p:sp>
        <p:nvSpPr>
          <p:cNvPr id="52227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93CA6465-2A21-4A57-8546-8ECD5F73DF9C}" type="slidenum">
              <a:rPr lang="pl-PL" altLang="pl-PL">
                <a:solidFill>
                  <a:schemeClr val="tx1"/>
                </a:solidFill>
              </a:rPr>
              <a:pPr eaLnBrk="1" hangingPunct="1"/>
              <a:t>48</a:t>
            </a:fld>
            <a:endParaRPr lang="pl-PL" altLang="pl-PL">
              <a:solidFill>
                <a:schemeClr val="tx1"/>
              </a:solidFill>
            </a:endParaRPr>
          </a:p>
        </p:txBody>
      </p:sp>
      <p:pic>
        <p:nvPicPr>
          <p:cNvPr id="16" name="Obraz 15" descr="C:\Users\JACEK\Desktop\Prezentacja\P111019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08721"/>
            <a:ext cx="4457065" cy="3115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Obraz 16" descr="C:\Users\JACEK\Desktop\Prezentacja\P111021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66" y="3789040"/>
            <a:ext cx="4521437" cy="2944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Obraz 17" descr="C:\Users\JACEK\Desktop\Prezentacja\P111022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2748" y="3352887"/>
            <a:ext cx="4418802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ytuł 1"/>
          <p:cNvSpPr>
            <a:spLocks noGrp="1"/>
          </p:cNvSpPr>
          <p:nvPr>
            <p:ph type="title"/>
          </p:nvPr>
        </p:nvSpPr>
        <p:spPr>
          <a:xfrm>
            <a:off x="628650" y="200025"/>
            <a:ext cx="7886700" cy="615950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altLang="pl-PL" sz="32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Spotkania z dietetykiem</a:t>
            </a:r>
          </a:p>
        </p:txBody>
      </p:sp>
      <p:sp>
        <p:nvSpPr>
          <p:cNvPr id="53251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D7BFEDD7-5971-4C10-AD50-6EFC7BA2ECFC}" type="slidenum">
              <a:rPr lang="pl-PL" altLang="pl-PL">
                <a:solidFill>
                  <a:schemeClr val="tx1"/>
                </a:solidFill>
              </a:rPr>
              <a:pPr eaLnBrk="1" hangingPunct="1"/>
              <a:t>49</a:t>
            </a:fld>
            <a:endParaRPr lang="pl-PL" altLang="pl-PL">
              <a:solidFill>
                <a:schemeClr val="tx1"/>
              </a:solidFill>
            </a:endParaRPr>
          </a:p>
        </p:txBody>
      </p:sp>
      <p:pic>
        <p:nvPicPr>
          <p:cNvPr id="7" name="Obraz 6" descr="C:\Users\JACEK\Desktop\Prezentacja\P111020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372" y="1844824"/>
            <a:ext cx="4705350" cy="3700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 descr="C:\Users\JACEK\Desktop\Prezentacja\P111020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5422" y="1024386"/>
            <a:ext cx="3461034" cy="5504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0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248400"/>
            <a:ext cx="2555875" cy="287338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pl-PL" altLang="pl-PL" sz="1100" dirty="0" smtClean="0">
                <a:solidFill>
                  <a:schemeClr val="accent1">
                    <a:lumMod val="50000"/>
                  </a:schemeClr>
                </a:solidFill>
              </a:rPr>
              <a:t>II Społeczne Liceum Ogólnokształcące im. Toniego Halika w Ostrołęce</a:t>
            </a:r>
          </a:p>
        </p:txBody>
      </p:sp>
      <p:sp>
        <p:nvSpPr>
          <p:cNvPr id="8195" name="Symbol zastępczy numeru slajdu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94DC54C1-FB82-4066-8D6A-E8906064A911}" type="slidenum">
              <a:rPr lang="pl-PL" altLang="pl-PL">
                <a:solidFill>
                  <a:schemeClr val="tx1"/>
                </a:solidFill>
              </a:rPr>
              <a:pPr eaLnBrk="1" hangingPunct="1"/>
              <a:t>5</a:t>
            </a:fld>
            <a:endParaRPr lang="pl-PL" altLang="pl-PL">
              <a:solidFill>
                <a:schemeClr val="tx1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552450" y="1658938"/>
            <a:ext cx="8569325" cy="27400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l-PL" sz="3200" b="1" dirty="0">
                <a:solidFill>
                  <a:schemeClr val="accent1">
                    <a:lumMod val="50000"/>
                  </a:schemeClr>
                </a:solidFill>
              </a:rPr>
              <a:t>To co nas wyróżnia to:</a:t>
            </a:r>
          </a:p>
          <a:p>
            <a:pPr marL="457200" indent="-457200" eaLnBrk="1" hangingPunct="1">
              <a:buFont typeface="Wingdings" panose="05000000000000000000" pitchFamily="2" charset="2"/>
              <a:buChar char="ü"/>
              <a:defRPr/>
            </a:pPr>
            <a:r>
              <a:rPr lang="pl-PL" sz="2800" dirty="0">
                <a:solidFill>
                  <a:schemeClr val="accent1">
                    <a:lumMod val="50000"/>
                  </a:schemeClr>
                </a:solidFill>
              </a:rPr>
              <a:t>zapobieganie i eliminowanie zachowań agresywnych wśród uczniów,</a:t>
            </a:r>
          </a:p>
          <a:p>
            <a:pPr marL="457200" indent="-457200" eaLnBrk="1" hangingPunct="1">
              <a:buFont typeface="Wingdings" panose="05000000000000000000" pitchFamily="2" charset="2"/>
              <a:buChar char="ü"/>
              <a:defRPr/>
            </a:pPr>
            <a:r>
              <a:rPr lang="pl-PL" sz="2800" dirty="0">
                <a:solidFill>
                  <a:schemeClr val="accent1">
                    <a:lumMod val="50000"/>
                  </a:schemeClr>
                </a:solidFill>
              </a:rPr>
              <a:t>bardzo dobre efekty pracy wychowawczej w szkole,</a:t>
            </a:r>
          </a:p>
          <a:p>
            <a:pPr marL="457200" indent="-457200" eaLnBrk="1" hangingPunct="1">
              <a:buFont typeface="Wingdings" panose="05000000000000000000" pitchFamily="2" charset="2"/>
              <a:buChar char="ü"/>
              <a:defRPr/>
            </a:pPr>
            <a:r>
              <a:rPr lang="pl-PL" sz="2800" dirty="0">
                <a:solidFill>
                  <a:schemeClr val="accent1">
                    <a:lumMod val="50000"/>
                  </a:schemeClr>
                </a:solidFill>
              </a:rPr>
              <a:t>dobry klimat społeczny w relacjach uczniów z wszystkimi pracownikami szkoły.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ytuł 1"/>
          <p:cNvSpPr>
            <a:spLocks noGrp="1"/>
          </p:cNvSpPr>
          <p:nvPr>
            <p:ph type="title"/>
          </p:nvPr>
        </p:nvSpPr>
        <p:spPr>
          <a:xfrm>
            <a:off x="628650" y="198438"/>
            <a:ext cx="7886700" cy="544512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altLang="pl-PL" sz="32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Sprawni jak żołnierze</a:t>
            </a:r>
          </a:p>
        </p:txBody>
      </p:sp>
      <p:sp>
        <p:nvSpPr>
          <p:cNvPr id="54275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62A7E504-43C1-4A36-8913-3045A5BAC0F3}" type="slidenum">
              <a:rPr lang="pl-PL" altLang="pl-PL">
                <a:solidFill>
                  <a:schemeClr val="tx1"/>
                </a:solidFill>
              </a:rPr>
              <a:pPr eaLnBrk="1" hangingPunct="1"/>
              <a:t>50</a:t>
            </a:fld>
            <a:endParaRPr lang="pl-PL" altLang="pl-PL">
              <a:solidFill>
                <a:schemeClr val="tx1"/>
              </a:solidFill>
            </a:endParaRPr>
          </a:p>
        </p:txBody>
      </p:sp>
      <p:pic>
        <p:nvPicPr>
          <p:cNvPr id="9" name="Obraz 8" descr="C:\Users\JACEK\Desktop\Prezentacja\zd artykuł SzPZ\DSCF91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3097213" cy="23225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9" descr="C:\Users\JACEK\Desktop\Prezentacja\zd artykuł SzPZ\DSCF90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764704"/>
            <a:ext cx="3571950" cy="27103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10" descr="SplashProEx 2012-06-18 15-39-11-45_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49081"/>
            <a:ext cx="3546351" cy="24231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az 11" descr="SplashProEx 2012-06-18 15-40-57-8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5" y="4149081"/>
            <a:ext cx="3616524" cy="26057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5" descr="C:\Users\JACEK\Desktop\Prezentacja\zd artykuł SzPZ\SDC1526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76413"/>
            <a:ext cx="4472533" cy="290760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rgbClr val="002060"/>
                </a:solidFill>
              </a:rPr>
              <a:t>Publiczna prezentacja wyników ewaluacji</a:t>
            </a:r>
            <a:endParaRPr lang="pl-PL" b="1" dirty="0">
              <a:solidFill>
                <a:srgbClr val="002060"/>
              </a:solidFill>
            </a:endParaRPr>
          </a:p>
        </p:txBody>
      </p:sp>
      <p:pic>
        <p:nvPicPr>
          <p:cNvPr id="6" name="Symbol zastępczy zawartości 5" descr="DSCF9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772816"/>
            <a:ext cx="3290384" cy="2637414"/>
          </a:xfrm>
        </p:spPr>
      </p:pic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II Społeczne Liceum Ogólnokształcące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96340-C789-415D-AA9F-F08D6E8E90E9}" type="slidenum">
              <a:rPr lang="pl-PL" altLang="pl-PL" smtClean="0"/>
              <a:pPr/>
              <a:t>51</a:t>
            </a:fld>
            <a:endParaRPr lang="pl-PL" altLang="pl-PL"/>
          </a:p>
        </p:txBody>
      </p:sp>
      <p:pic>
        <p:nvPicPr>
          <p:cNvPr id="7" name="Obraz 6" descr="DSCF9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1412776"/>
            <a:ext cx="4104456" cy="3078342"/>
          </a:xfrm>
          <a:prstGeom prst="rect">
            <a:avLst/>
          </a:prstGeom>
        </p:spPr>
      </p:pic>
      <p:pic>
        <p:nvPicPr>
          <p:cNvPr id="8" name="Obraz 7" descr="DSCF90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8" y="4509120"/>
            <a:ext cx="4680520" cy="191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rgbClr val="002060"/>
                </a:solidFill>
              </a:rPr>
              <a:t>Publiczna prezentacja wyników ewaluacji</a:t>
            </a:r>
            <a:endParaRPr lang="pl-PL" b="1" dirty="0">
              <a:solidFill>
                <a:srgbClr val="002060"/>
              </a:solidFill>
            </a:endParaRP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II Społeczne Liceum Ogólnokształcące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96340-C789-415D-AA9F-F08D6E8E90E9}" type="slidenum">
              <a:rPr lang="pl-PL" altLang="pl-PL" smtClean="0"/>
              <a:pPr/>
              <a:t>52</a:t>
            </a:fld>
            <a:endParaRPr lang="pl-PL" altLang="pl-PL"/>
          </a:p>
        </p:txBody>
      </p:sp>
      <p:pic>
        <p:nvPicPr>
          <p:cNvPr id="9" name="Symbol zastępczy zawartości 8" descr="DSCF90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2060848"/>
            <a:ext cx="4032448" cy="3816424"/>
          </a:xfrm>
        </p:spPr>
      </p:pic>
      <p:pic>
        <p:nvPicPr>
          <p:cNvPr id="10" name="Obraz 9" descr="DSCF90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340768"/>
            <a:ext cx="3742021" cy="4797152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rgbClr val="002060"/>
                </a:solidFill>
              </a:rPr>
              <a:t>Publiczna prezentacja wyników ewaluacji</a:t>
            </a:r>
            <a:endParaRPr lang="pl-PL" b="1" dirty="0">
              <a:solidFill>
                <a:srgbClr val="002060"/>
              </a:solidFill>
            </a:endParaRPr>
          </a:p>
        </p:txBody>
      </p:sp>
      <p:pic>
        <p:nvPicPr>
          <p:cNvPr id="6" name="Symbol zastępczy zawartości 5" descr="DSCF90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9" y="1340768"/>
            <a:ext cx="3744416" cy="3035995"/>
          </a:xfrm>
        </p:spPr>
      </p:pic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II Społeczne Liceum Ogólnokształcące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96340-C789-415D-AA9F-F08D6E8E90E9}" type="slidenum">
              <a:rPr lang="pl-PL" altLang="pl-PL" smtClean="0"/>
              <a:pPr/>
              <a:t>53</a:t>
            </a:fld>
            <a:endParaRPr lang="pl-PL" altLang="pl-PL"/>
          </a:p>
        </p:txBody>
      </p:sp>
      <p:pic>
        <p:nvPicPr>
          <p:cNvPr id="7" name="Obraz 6" descr="DSCF90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484784"/>
            <a:ext cx="3716048" cy="3284984"/>
          </a:xfrm>
          <a:prstGeom prst="rect">
            <a:avLst/>
          </a:prstGeom>
        </p:spPr>
      </p:pic>
      <p:pic>
        <p:nvPicPr>
          <p:cNvPr id="8" name="Obraz 7" descr="DSCF90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4221088"/>
            <a:ext cx="3347864" cy="2242319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2620963"/>
            <a:ext cx="8229600" cy="835025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altLang="pl-PL" sz="40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Dziękujemy za uwagę</a:t>
            </a:r>
          </a:p>
        </p:txBody>
      </p:sp>
      <p:sp>
        <p:nvSpPr>
          <p:cNvPr id="55299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51AE451C-CA1F-4E9B-8B6E-FC37E36B4E90}" type="slidenum">
              <a:rPr lang="pl-PL" altLang="pl-PL">
                <a:solidFill>
                  <a:schemeClr val="tx1"/>
                </a:solidFill>
              </a:rPr>
              <a:pPr eaLnBrk="1" hangingPunct="1"/>
              <a:t>54</a:t>
            </a:fld>
            <a:endParaRPr lang="pl-PL" altLang="pl-PL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4" grpId="0" autoUpdateAnimBg="0"/>
      <p:bldP spid="7680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title"/>
          </p:nvPr>
        </p:nvSpPr>
        <p:spPr>
          <a:xfrm>
            <a:off x="1571625" y="404813"/>
            <a:ext cx="5903913" cy="720725"/>
          </a:xfrm>
        </p:spPr>
        <p:txBody>
          <a:bodyPr anchorCtr="1"/>
          <a:lstStyle/>
          <a:p>
            <a:pPr algn="ctr" eaLnBrk="1" hangingPunct="1">
              <a:defRPr/>
            </a:pPr>
            <a:r>
              <a:rPr lang="pl-PL" altLang="pl-PL" sz="2400" b="1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STANDARD PIERWSZY</a:t>
            </a:r>
          </a:p>
        </p:txBody>
      </p:sp>
      <p:sp>
        <p:nvSpPr>
          <p:cNvPr id="7171" name="Rectangle 20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248400"/>
            <a:ext cx="2555875" cy="287338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pl-PL" altLang="pl-PL" sz="1100" dirty="0" smtClean="0">
                <a:solidFill>
                  <a:schemeClr val="accent1">
                    <a:lumMod val="50000"/>
                  </a:schemeClr>
                </a:solidFill>
              </a:rPr>
              <a:t>II Społeczne Liceum Ogólnokształcące im. Toniego Halika w Ostrołęce</a:t>
            </a:r>
          </a:p>
        </p:txBody>
      </p:sp>
      <p:sp>
        <p:nvSpPr>
          <p:cNvPr id="9220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3B7BA6E2-56EB-4B51-903C-C7CDCB2CEEE5}" type="slidenum">
              <a:rPr lang="pl-PL" altLang="pl-PL">
                <a:solidFill>
                  <a:schemeClr val="tx1"/>
                </a:solidFill>
              </a:rPr>
              <a:pPr eaLnBrk="1" hangingPunct="1"/>
              <a:t>6</a:t>
            </a:fld>
            <a:endParaRPr lang="pl-PL" altLang="pl-PL">
              <a:solidFill>
                <a:schemeClr val="tx1"/>
              </a:solidFill>
            </a:endParaRPr>
          </a:p>
        </p:txBody>
      </p:sp>
      <p:sp>
        <p:nvSpPr>
          <p:cNvPr id="7173" name="Prostokąt 1"/>
          <p:cNvSpPr>
            <a:spLocks noChangeArrowheads="1"/>
          </p:cNvSpPr>
          <p:nvPr/>
        </p:nvSpPr>
        <p:spPr bwMode="auto">
          <a:xfrm>
            <a:off x="827088" y="1484313"/>
            <a:ext cx="67691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pl-PL" altLang="pl-PL" dirty="0" smtClean="0">
                <a:solidFill>
                  <a:schemeClr val="accent1">
                    <a:lumMod val="50000"/>
                  </a:schemeClr>
                </a:solidFill>
              </a:rPr>
              <a:t>Społeczność szkolna (w tym rodzice) zrozumie i zaakceptuje koncepcję szkoły promującej zdrowie.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390525" y="2560638"/>
          <a:ext cx="8362950" cy="257492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6412408"/>
                <a:gridCol w="1950542"/>
              </a:tblGrid>
              <a:tr h="633828">
                <a:tc>
                  <a:txBody>
                    <a:bodyPr/>
                    <a:lstStyle/>
                    <a:p>
                      <a:pPr indent="0" algn="ctr">
                        <a:lnSpc>
                          <a:spcPts val="2070"/>
                        </a:lnSpc>
                      </a:pPr>
                      <a:r>
                        <a:rPr lang="pl" sz="1700" dirty="0">
                          <a:latin typeface="Garamond" panose="02020404030301010803" pitchFamily="18" charset="0"/>
                        </a:rPr>
                        <a:t>Wymiar</a:t>
                      </a:r>
                      <a:endParaRPr lang="pl" sz="1700" b="1" dirty="0">
                        <a:solidFill>
                          <a:srgbClr val="FFFFFF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2160"/>
                        </a:lnSpc>
                      </a:pPr>
                      <a:r>
                        <a:rPr lang="pl" sz="1700">
                          <a:latin typeface="Garamond" panose="02020404030301010803" pitchFamily="18" charset="0"/>
                        </a:rPr>
                        <a:t>Średnia liczba punktów</a:t>
                      </a:r>
                      <a:endParaRPr lang="pl" sz="1700" b="1">
                        <a:solidFill>
                          <a:srgbClr val="FFFFFF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/>
                </a:tc>
              </a:tr>
              <a:tr h="923316">
                <a:tc>
                  <a:txBody>
                    <a:bodyPr/>
                    <a:lstStyle/>
                    <a:p>
                      <a:pPr marL="508000" indent="-393700">
                        <a:lnSpc>
                          <a:spcPts val="2160"/>
                        </a:lnSpc>
                      </a:pPr>
                      <a:r>
                        <a:rPr lang="pl" sz="1800" dirty="0">
                          <a:latin typeface="Garamond" panose="02020404030301010803" pitchFamily="18" charset="0"/>
                        </a:rPr>
                        <a:t>I. Upowszechnianie koncepcji szkoły promującej zdrowie i znajomość tej koncepcji w społeczności szkolnej i lokalnej.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2200"/>
                        </a:lnSpc>
                      </a:pPr>
                      <a:r>
                        <a:rPr lang="pl" sz="1800" dirty="0" smtClean="0">
                          <a:latin typeface="Garamond" panose="02020404030301010803" pitchFamily="18" charset="0"/>
                        </a:rPr>
                        <a:t>4,60</a:t>
                      </a:r>
                      <a:endParaRPr lang="pl" sz="1800" dirty="0"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/>
                </a:tc>
              </a:tr>
              <a:tr h="639922">
                <a:tc>
                  <a:txBody>
                    <a:bodyPr/>
                    <a:lstStyle/>
                    <a:p>
                      <a:pPr marL="508000" indent="-393700">
                        <a:lnSpc>
                          <a:spcPts val="2160"/>
                        </a:lnSpc>
                      </a:pPr>
                      <a:r>
                        <a:rPr lang="pl" sz="1800">
                          <a:latin typeface="Garamond" panose="02020404030301010803" pitchFamily="18" charset="0"/>
                        </a:rPr>
                        <a:t>II. Zrozumienie i akceptacja koncepcji szkoły promującej zdrowie w społeczności szkolnej.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2200"/>
                        </a:lnSpc>
                      </a:pPr>
                      <a:r>
                        <a:rPr lang="pl" sz="1800" dirty="0" smtClean="0">
                          <a:latin typeface="Garamond" panose="02020404030301010803" pitchFamily="18" charset="0"/>
                        </a:rPr>
                        <a:t>4,40</a:t>
                      </a:r>
                      <a:endParaRPr lang="pl" sz="1800" dirty="0"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/>
                </a:tc>
              </a:tr>
              <a:tr h="377859">
                <a:tc>
                  <a:txBody>
                    <a:bodyPr/>
                    <a:lstStyle/>
                    <a:p>
                      <a:pPr marL="508000" indent="-393700">
                        <a:lnSpc>
                          <a:spcPts val="2070"/>
                        </a:lnSpc>
                      </a:pPr>
                      <a:r>
                        <a:rPr lang="pl" sz="1700">
                          <a:latin typeface="Garamond" panose="02020404030301010803" pitchFamily="18" charset="0"/>
                        </a:rPr>
                        <a:t>Ocena łączna</a:t>
                      </a:r>
                      <a:endParaRPr lang="pl" sz="1700" b="1"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2200"/>
                        </a:lnSpc>
                      </a:pPr>
                      <a:r>
                        <a:rPr lang="pl" sz="1800" dirty="0" smtClean="0">
                          <a:latin typeface="Garamond" panose="02020404030301010803" pitchFamily="18" charset="0"/>
                        </a:rPr>
                        <a:t>4,5</a:t>
                      </a:r>
                      <a:endParaRPr lang="pl" sz="1800" dirty="0"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title"/>
          </p:nvPr>
        </p:nvSpPr>
        <p:spPr>
          <a:xfrm>
            <a:off x="1735138" y="476250"/>
            <a:ext cx="5903912" cy="720725"/>
          </a:xfrm>
        </p:spPr>
        <p:txBody>
          <a:bodyPr anchorCtr="1"/>
          <a:lstStyle/>
          <a:p>
            <a:pPr eaLnBrk="1" hangingPunct="1">
              <a:defRPr/>
            </a:pPr>
            <a:r>
              <a:rPr lang="pl-PL" altLang="pl-PL" sz="2400" b="1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STANDARD PIERWSZY</a:t>
            </a:r>
          </a:p>
        </p:txBody>
      </p:sp>
      <p:sp>
        <p:nvSpPr>
          <p:cNvPr id="8195" name="Rectangle 20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248400"/>
            <a:ext cx="2555875" cy="287338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pl-PL" altLang="pl-PL" sz="1100" dirty="0" smtClean="0">
                <a:solidFill>
                  <a:schemeClr val="accent1">
                    <a:lumMod val="50000"/>
                  </a:schemeClr>
                </a:solidFill>
              </a:rPr>
              <a:t>II Społeczne Liceum Ogólnokształcące im. Toniego Halika w Ostrołęce</a:t>
            </a:r>
          </a:p>
        </p:txBody>
      </p:sp>
      <p:sp>
        <p:nvSpPr>
          <p:cNvPr id="10244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9C0704D7-F681-4D68-A120-135DCBF61AB9}" type="slidenum">
              <a:rPr lang="pl-PL" altLang="pl-PL">
                <a:solidFill>
                  <a:schemeClr val="tx1"/>
                </a:solidFill>
              </a:rPr>
              <a:pPr eaLnBrk="1" hangingPunct="1"/>
              <a:t>7</a:t>
            </a:fld>
            <a:endParaRPr lang="pl-PL" altLang="pl-PL">
              <a:solidFill>
                <a:schemeClr val="tx1"/>
              </a:solidFill>
            </a:endParaRPr>
          </a:p>
        </p:txBody>
      </p:sp>
      <p:sp>
        <p:nvSpPr>
          <p:cNvPr id="8197" name="Prostokąt 9"/>
          <p:cNvSpPr>
            <a:spLocks noChangeArrowheads="1"/>
          </p:cNvSpPr>
          <p:nvPr/>
        </p:nvSpPr>
        <p:spPr bwMode="auto">
          <a:xfrm>
            <a:off x="827088" y="1484313"/>
            <a:ext cx="67691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pl-PL" altLang="pl-PL" dirty="0" smtClean="0">
                <a:solidFill>
                  <a:schemeClr val="accent1">
                    <a:lumMod val="50000"/>
                  </a:schemeClr>
                </a:solidFill>
              </a:rPr>
              <a:t>Społeczność szkolna (w tym rodzice) zrozumie i zaakceptuje koncepcję szkoły promującej zdrowie.</a:t>
            </a:r>
          </a:p>
        </p:txBody>
      </p:sp>
      <p:graphicFrame>
        <p:nvGraphicFramePr>
          <p:cNvPr id="8" name="Wykres 7"/>
          <p:cNvGraphicFramePr>
            <a:graphicFrameLocks/>
          </p:cNvGraphicFramePr>
          <p:nvPr/>
        </p:nvGraphicFramePr>
        <p:xfrm>
          <a:off x="1259632" y="2130425"/>
          <a:ext cx="5544616" cy="4113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title"/>
          </p:nvPr>
        </p:nvSpPr>
        <p:spPr>
          <a:xfrm>
            <a:off x="1620838" y="476250"/>
            <a:ext cx="5902325" cy="720725"/>
          </a:xfrm>
        </p:spPr>
        <p:txBody>
          <a:bodyPr anchorCtr="1"/>
          <a:lstStyle/>
          <a:p>
            <a:pPr eaLnBrk="1" hangingPunct="1">
              <a:defRPr/>
            </a:pPr>
            <a:r>
              <a:rPr lang="pl-PL" altLang="pl-PL" sz="2400" b="1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STANDARD PIERWSZY</a:t>
            </a:r>
          </a:p>
        </p:txBody>
      </p:sp>
      <p:sp>
        <p:nvSpPr>
          <p:cNvPr id="9219" name="Rectangle 20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248400"/>
            <a:ext cx="2555875" cy="287338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pl-PL" altLang="pl-PL" sz="1100" dirty="0" smtClean="0">
                <a:solidFill>
                  <a:schemeClr val="accent1">
                    <a:lumMod val="50000"/>
                  </a:schemeClr>
                </a:solidFill>
              </a:rPr>
              <a:t>II Społeczne Liceum Ogólnokształcące im. Toniego Halika w Ostrołęce</a:t>
            </a:r>
          </a:p>
        </p:txBody>
      </p:sp>
      <p:sp>
        <p:nvSpPr>
          <p:cNvPr id="11268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B89B0D47-0C84-42B5-9C11-391B543F08A6}" type="slidenum">
              <a:rPr lang="pl-PL" altLang="pl-PL">
                <a:solidFill>
                  <a:schemeClr val="tx1"/>
                </a:solidFill>
              </a:rPr>
              <a:pPr eaLnBrk="1" hangingPunct="1"/>
              <a:t>8</a:t>
            </a:fld>
            <a:endParaRPr lang="pl-PL" altLang="pl-PL">
              <a:solidFill>
                <a:schemeClr val="tx1"/>
              </a:solidFill>
            </a:endParaRPr>
          </a:p>
        </p:txBody>
      </p:sp>
      <p:sp>
        <p:nvSpPr>
          <p:cNvPr id="9221" name="Prostokąt 6"/>
          <p:cNvSpPr>
            <a:spLocks noChangeArrowheads="1"/>
          </p:cNvSpPr>
          <p:nvPr/>
        </p:nvSpPr>
        <p:spPr bwMode="auto">
          <a:xfrm>
            <a:off x="827088" y="1484313"/>
            <a:ext cx="67691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pl-PL" altLang="pl-PL" dirty="0" smtClean="0">
                <a:solidFill>
                  <a:schemeClr val="accent1">
                    <a:lumMod val="50000"/>
                  </a:schemeClr>
                </a:solidFill>
              </a:rPr>
              <a:t>Społeczność szkolna (w tym rodzice) zrozumie i zaakceptuje koncepcję szkoły promującej zdrowie.</a:t>
            </a:r>
          </a:p>
        </p:txBody>
      </p:sp>
      <p:graphicFrame>
        <p:nvGraphicFramePr>
          <p:cNvPr id="8" name="Wykres 7"/>
          <p:cNvGraphicFramePr>
            <a:graphicFrameLocks/>
          </p:cNvGraphicFramePr>
          <p:nvPr/>
        </p:nvGraphicFramePr>
        <p:xfrm>
          <a:off x="1250814" y="2130425"/>
          <a:ext cx="5921648" cy="4019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title"/>
          </p:nvPr>
        </p:nvSpPr>
        <p:spPr>
          <a:xfrm>
            <a:off x="1620838" y="442913"/>
            <a:ext cx="5902325" cy="720725"/>
          </a:xfrm>
        </p:spPr>
        <p:txBody>
          <a:bodyPr anchorCtr="1"/>
          <a:lstStyle/>
          <a:p>
            <a:pPr eaLnBrk="1" hangingPunct="1">
              <a:defRPr/>
            </a:pPr>
            <a:r>
              <a:rPr lang="pl-PL" altLang="pl-PL" sz="2400" b="1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STANDARD PIERWSZY</a:t>
            </a:r>
          </a:p>
        </p:txBody>
      </p:sp>
      <p:sp>
        <p:nvSpPr>
          <p:cNvPr id="10243" name="Rectangle 20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248400"/>
            <a:ext cx="2555875" cy="287338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pl-PL" altLang="pl-PL" sz="1100" dirty="0" smtClean="0">
                <a:solidFill>
                  <a:schemeClr val="accent1">
                    <a:lumMod val="50000"/>
                  </a:schemeClr>
                </a:solidFill>
              </a:rPr>
              <a:t>II Społeczne Liceum Ogólnokształcące im. Toniego Halika w Ostrołęce</a:t>
            </a:r>
          </a:p>
        </p:txBody>
      </p:sp>
      <p:sp>
        <p:nvSpPr>
          <p:cNvPr id="12292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10F4935F-5CCD-4C12-9775-16A632088798}" type="slidenum">
              <a:rPr lang="pl-PL" altLang="pl-PL">
                <a:solidFill>
                  <a:schemeClr val="tx1"/>
                </a:solidFill>
              </a:rPr>
              <a:pPr eaLnBrk="1" hangingPunct="1"/>
              <a:t>9</a:t>
            </a:fld>
            <a:endParaRPr lang="pl-PL" altLang="pl-PL">
              <a:solidFill>
                <a:schemeClr val="tx1"/>
              </a:solidFill>
            </a:endParaRPr>
          </a:p>
        </p:txBody>
      </p:sp>
      <p:sp>
        <p:nvSpPr>
          <p:cNvPr id="10245" name="Prostokąt 1"/>
          <p:cNvSpPr>
            <a:spLocks noChangeArrowheads="1"/>
          </p:cNvSpPr>
          <p:nvPr/>
        </p:nvSpPr>
        <p:spPr bwMode="auto">
          <a:xfrm>
            <a:off x="827088" y="1484313"/>
            <a:ext cx="76327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pl-PL" altLang="pl-PL" sz="2800" b="1" dirty="0" smtClean="0">
                <a:solidFill>
                  <a:schemeClr val="accent1">
                    <a:lumMod val="50000"/>
                  </a:schemeClr>
                </a:solidFill>
              </a:rPr>
              <a:t>Wnioski wynikające z autoewaluacji standardu pierwszego</a:t>
            </a:r>
          </a:p>
        </p:txBody>
      </p:sp>
      <p:sp>
        <p:nvSpPr>
          <p:cNvPr id="10246" name="Prostokąt 2"/>
          <p:cNvSpPr>
            <a:spLocks noChangeArrowheads="1"/>
          </p:cNvSpPr>
          <p:nvPr/>
        </p:nvSpPr>
        <p:spPr bwMode="auto">
          <a:xfrm>
            <a:off x="503238" y="2759075"/>
            <a:ext cx="8137525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pl-PL" altLang="pl-PL" sz="2000" dirty="0" smtClean="0">
                <a:solidFill>
                  <a:schemeClr val="accent1">
                    <a:lumMod val="50000"/>
                  </a:schemeClr>
                </a:solidFill>
              </a:rPr>
              <a:t>Koncepcja szkoły jest bardzo dobrze znana społeczności szkolnej, nauczyciele i uczniowie potrafią wymienić podstawowe cechy </a:t>
            </a:r>
            <a:r>
              <a:rPr lang="pl-PL" altLang="pl-PL" sz="2000" dirty="0" err="1" smtClean="0">
                <a:solidFill>
                  <a:schemeClr val="accent1">
                    <a:lumMod val="50000"/>
                  </a:schemeClr>
                </a:solidFill>
              </a:rPr>
              <a:t>SzPZ</a:t>
            </a:r>
            <a:endParaRPr lang="pl-PL" altLang="pl-PL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pl-PL" altLang="pl-PL" sz="2000" dirty="0" smtClean="0">
                <a:solidFill>
                  <a:schemeClr val="accent1">
                    <a:lumMod val="50000"/>
                  </a:schemeClr>
                </a:solidFill>
              </a:rPr>
              <a:t> Nauczyciele w 54% są zainteresowani otrzymywaniem informacji dot. Szkoły promującej zdrowie, 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pl-PL" altLang="pl-PL" sz="2000" dirty="0" smtClean="0">
                <a:solidFill>
                  <a:schemeClr val="accent1">
                    <a:lumMod val="50000"/>
                  </a:schemeClr>
                </a:solidFill>
              </a:rPr>
              <a:t> Znacznej części uczniów nie jest obojętne zdrowie, jak wynika z ankiet, 69% uczniów chce w dalszym ciągu otrzymywać informacje o </a:t>
            </a:r>
            <a:r>
              <a:rPr lang="pl-PL" altLang="pl-PL" sz="2000" dirty="0" err="1" smtClean="0">
                <a:solidFill>
                  <a:schemeClr val="accent1">
                    <a:lumMod val="50000"/>
                  </a:schemeClr>
                </a:solidFill>
              </a:rPr>
              <a:t>SzPZ</a:t>
            </a:r>
            <a:r>
              <a:rPr lang="pl-PL" altLang="pl-PL" sz="20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pl-PL" altLang="pl-PL" sz="2000" dirty="0" smtClean="0">
                <a:solidFill>
                  <a:schemeClr val="accent1">
                    <a:lumMod val="50000"/>
                  </a:schemeClr>
                </a:solidFill>
              </a:rPr>
              <a:t>Tylko 24% rodziców wyraziło chęć otrzymywania informacji o Szkole Promującej Zdrowie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1711</TotalTime>
  <Words>2416</Words>
  <Application>Microsoft Office PowerPoint</Application>
  <PresentationFormat>Pokaz na ekranie (4:3)</PresentationFormat>
  <Paragraphs>329</Paragraphs>
  <Slides>54</Slides>
  <Notes>1</Notes>
  <HiddenSlides>0</HiddenSlides>
  <MMClips>1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54</vt:i4>
      </vt:variant>
    </vt:vector>
  </HeadingPairs>
  <TitlesOfParts>
    <vt:vector size="60" baseType="lpstr">
      <vt:lpstr>Garamond</vt:lpstr>
      <vt:lpstr>Arial</vt:lpstr>
      <vt:lpstr>Calibri Light</vt:lpstr>
      <vt:lpstr>Calibri</vt:lpstr>
      <vt:lpstr>Wingdings</vt:lpstr>
      <vt:lpstr>Motyw pakietu Office</vt:lpstr>
      <vt:lpstr>Slajd 1</vt:lpstr>
      <vt:lpstr>Slajd 2</vt:lpstr>
      <vt:lpstr>Slajd 3</vt:lpstr>
      <vt:lpstr>Slajd 4</vt:lpstr>
      <vt:lpstr>Slajd 5</vt:lpstr>
      <vt:lpstr>STANDARD PIERWSZY</vt:lpstr>
      <vt:lpstr>STANDARD PIERWSZY</vt:lpstr>
      <vt:lpstr>STANDARD PIERWSZY</vt:lpstr>
      <vt:lpstr>STANDARD PIERWSZY</vt:lpstr>
      <vt:lpstr>STANDARD PIERWSZY</vt:lpstr>
      <vt:lpstr>STANDARD DRUGI</vt:lpstr>
      <vt:lpstr>STANDARD DRUGI</vt:lpstr>
      <vt:lpstr>STANDARD DRUGI</vt:lpstr>
      <vt:lpstr>STANDARD DRUGI</vt:lpstr>
      <vt:lpstr>STANDARD TRZECI</vt:lpstr>
      <vt:lpstr>STANDARD TRZECI</vt:lpstr>
      <vt:lpstr>STANDARD TRZECI</vt:lpstr>
      <vt:lpstr>STANDARD CZWARTY</vt:lpstr>
      <vt:lpstr>STANDARD CZWARTY</vt:lpstr>
      <vt:lpstr>STANDARD CZWARTY</vt:lpstr>
      <vt:lpstr>STANDARD CZWARTY</vt:lpstr>
      <vt:lpstr>STANDARD CZWARTY</vt:lpstr>
      <vt:lpstr>STANDARD CZWARTY</vt:lpstr>
      <vt:lpstr>STANDARD CZWARTY</vt:lpstr>
      <vt:lpstr>STANDARD CZWARTY</vt:lpstr>
      <vt:lpstr>STANDARD CZWARTY</vt:lpstr>
      <vt:lpstr>STANDARD CZWARTY</vt:lpstr>
      <vt:lpstr>STANDARD CZWARTY</vt:lpstr>
      <vt:lpstr>FOTORELACJA</vt:lpstr>
      <vt:lpstr>Konkurs na hasło i logo szkoły promującej zdrowie</vt:lpstr>
      <vt:lpstr>Światowy dzień rzucania palenia</vt:lpstr>
      <vt:lpstr>Pokazy sztuk walki</vt:lpstr>
      <vt:lpstr>Współpracujemy z lokalnym środowiskiem</vt:lpstr>
      <vt:lpstr>Współpracujemy z lokalnym środowiskiem</vt:lpstr>
      <vt:lpstr>Współpracujemy z lokalnym środowiskiem</vt:lpstr>
      <vt:lpstr>Współpracujemy z lokalnym środowiskiem</vt:lpstr>
      <vt:lpstr>Współpracujemy z lokalnym środowiskiem</vt:lpstr>
      <vt:lpstr>Współpracujemy z lokalnym środowiskiem</vt:lpstr>
      <vt:lpstr>Współpracujemy z lokalnym środowiskiem</vt:lpstr>
      <vt:lpstr>Uczymy się pierwszej pomocy</vt:lpstr>
      <vt:lpstr>Na strzelnicy</vt:lpstr>
      <vt:lpstr>Przedstawienia profilaktyczne</vt:lpstr>
      <vt:lpstr>Jesteśmy aktywni</vt:lpstr>
      <vt:lpstr>Jesteśmy aktywni</vt:lpstr>
      <vt:lpstr>Jesteśmy aktywni</vt:lpstr>
      <vt:lpstr>Pomagamy</vt:lpstr>
      <vt:lpstr>Warsztaty konkursowe                                                   „Jedz zdrowo wyglądaj bombowo”</vt:lpstr>
      <vt:lpstr>Życie bez nałogów</vt:lpstr>
      <vt:lpstr>Spotkania z dietetykiem</vt:lpstr>
      <vt:lpstr>Sprawni jak żołnierze</vt:lpstr>
      <vt:lpstr>Publiczna prezentacja wyników ewaluacji</vt:lpstr>
      <vt:lpstr>Publiczna prezentacja wyników ewaluacji</vt:lpstr>
      <vt:lpstr>Publiczna prezentacja wyników ewaluacji</vt:lpstr>
      <vt:lpstr>Dziękujemy za uwagę</vt:lpstr>
    </vt:vector>
  </TitlesOfParts>
  <Company>szu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szu</dc:creator>
  <cp:lastModifiedBy>Administrator</cp:lastModifiedBy>
  <cp:revision>82</cp:revision>
  <dcterms:created xsi:type="dcterms:W3CDTF">2005-04-20T17:00:11Z</dcterms:created>
  <dcterms:modified xsi:type="dcterms:W3CDTF">2016-05-31T13:01:58Z</dcterms:modified>
</cp:coreProperties>
</file>